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5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CFF-14CB-4D6E-974A-FFD7844E28B1}" type="datetimeFigureOut">
              <a:rPr lang="id-ID" smtClean="0"/>
              <a:pPr/>
              <a:t>12/02/2014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F52-5767-4BAF-9DA8-5171F08D442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CFF-14CB-4D6E-974A-FFD7844E28B1}" type="datetimeFigureOut">
              <a:rPr lang="id-ID" smtClean="0"/>
              <a:pPr/>
              <a:t>12/02/2014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F52-5767-4BAF-9DA8-5171F08D442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CFF-14CB-4D6E-974A-FFD7844E28B1}" type="datetimeFigureOut">
              <a:rPr lang="id-ID" smtClean="0"/>
              <a:pPr/>
              <a:t>12/02/2014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F52-5767-4BAF-9DA8-5171F08D442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CFF-14CB-4D6E-974A-FFD7844E28B1}" type="datetimeFigureOut">
              <a:rPr lang="id-ID" smtClean="0"/>
              <a:pPr/>
              <a:t>12/02/2014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F52-5767-4BAF-9DA8-5171F08D442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CFF-14CB-4D6E-974A-FFD7844E28B1}" type="datetimeFigureOut">
              <a:rPr lang="id-ID" smtClean="0"/>
              <a:pPr/>
              <a:t>12/02/2014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F52-5767-4BAF-9DA8-5171F08D442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CFF-14CB-4D6E-974A-FFD7844E28B1}" type="datetimeFigureOut">
              <a:rPr lang="id-ID" smtClean="0"/>
              <a:pPr/>
              <a:t>12/02/2014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F52-5767-4BAF-9DA8-5171F08D442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CFF-14CB-4D6E-974A-FFD7844E28B1}" type="datetimeFigureOut">
              <a:rPr lang="id-ID" smtClean="0"/>
              <a:pPr/>
              <a:t>12/02/2014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F52-5767-4BAF-9DA8-5171F08D442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CFF-14CB-4D6E-974A-FFD7844E28B1}" type="datetimeFigureOut">
              <a:rPr lang="id-ID" smtClean="0"/>
              <a:pPr/>
              <a:t>12/02/2014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F52-5767-4BAF-9DA8-5171F08D442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CFF-14CB-4D6E-974A-FFD7844E28B1}" type="datetimeFigureOut">
              <a:rPr lang="id-ID" smtClean="0"/>
              <a:pPr/>
              <a:t>12/02/2014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F52-5767-4BAF-9DA8-5171F08D442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CFF-14CB-4D6E-974A-FFD7844E28B1}" type="datetimeFigureOut">
              <a:rPr lang="id-ID" smtClean="0"/>
              <a:pPr/>
              <a:t>12/02/2014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F52-5767-4BAF-9DA8-5171F08D442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CFF-14CB-4D6E-974A-FFD7844E28B1}" type="datetimeFigureOut">
              <a:rPr lang="id-ID" smtClean="0"/>
              <a:pPr/>
              <a:t>12/02/2014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F52-5767-4BAF-9DA8-5171F08D442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CFF-14CB-4D6E-974A-FFD7844E28B1}" type="datetimeFigureOut">
              <a:rPr lang="id-ID" smtClean="0"/>
              <a:pPr/>
              <a:t>12/02/2014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AF52-5767-4BAF-9DA8-5171F08D442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Latihan Algoritma Greedy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10-12 </a:t>
            </a:r>
            <a:r>
              <a:rPr lang="id-ID" dirty="0" smtClean="0"/>
              <a:t>Februari 2014</a:t>
            </a:r>
          </a:p>
          <a:p>
            <a:r>
              <a:rPr lang="id-ID" dirty="0" smtClean="0"/>
              <a:t>IF2211 K1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Soal 1: Pemilihan aktifitas dgn deadline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7167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id-ID" b="1" dirty="0">
                <a:solidFill>
                  <a:schemeClr val="tx2"/>
                </a:solidFill>
              </a:rPr>
              <a:t>Definisikanlah strategi greedy </a:t>
            </a:r>
            <a:r>
              <a:rPr lang="id-ID" dirty="0"/>
              <a:t>yang dapat digunakan untuk menyelesaikan persoalan berikut, lalu </a:t>
            </a:r>
            <a:r>
              <a:rPr lang="id-ID" b="1" dirty="0">
                <a:solidFill>
                  <a:schemeClr val="tx2"/>
                </a:solidFill>
              </a:rPr>
              <a:t>berikanlah solusinya</a:t>
            </a:r>
            <a:r>
              <a:rPr lang="id-ID" dirty="0"/>
              <a:t>. Bandingkanlah </a:t>
            </a:r>
            <a:r>
              <a:rPr lang="id-ID" b="1" dirty="0">
                <a:solidFill>
                  <a:schemeClr val="tx2"/>
                </a:solidFill>
              </a:rPr>
              <a:t>kompleksitas algoritmanya dengan strategi exhaustive search</a:t>
            </a:r>
            <a:r>
              <a:rPr lang="id-ID" dirty="0"/>
              <a:t>.Setiap seminar promosi akan memberikan </a:t>
            </a:r>
            <a:r>
              <a:rPr lang="id-ID" i="1" dirty="0"/>
              <a:t>cash-back</a:t>
            </a:r>
            <a:r>
              <a:rPr lang="id-ID" dirty="0"/>
              <a:t> yang diasumsikan sama besarnya, sehingga setiap pelanggan berusaha mengikuti seminar promosi sebanyak-banyaknya. Misalkan pelanggan membeli 8 produk yang mengadakan seminar promosi dengan informasi sbb</a:t>
            </a:r>
            <a:r>
              <a:rPr lang="id-ID" dirty="0" smtClean="0"/>
              <a:t>: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1" y="3429000"/>
          <a:ext cx="6786611" cy="3097544"/>
        </p:xfrm>
        <a:graphic>
          <a:graphicData uri="http://schemas.openxmlformats.org/drawingml/2006/table">
            <a:tbl>
              <a:tblPr/>
              <a:tblGrid>
                <a:gridCol w="2907720"/>
                <a:gridCol w="1878627"/>
                <a:gridCol w="2000264"/>
              </a:tblGrid>
              <a:tr h="418423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Produk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Waktu mulai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Waktu selesai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23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makanan beku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62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makanan beku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11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Elektronik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11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Elektronik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16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sayur &amp; buah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11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susu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11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Susu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11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Mie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11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Mie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Soal 1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3757610" cy="4525963"/>
          </a:xfrm>
        </p:spPr>
        <p:txBody>
          <a:bodyPr>
            <a:normAutofit fontScale="92500" lnSpcReduction="10000"/>
          </a:bodyPr>
          <a:lstStyle/>
          <a:p>
            <a:pPr marL="354013" indent="-354013" fontAlgn="base">
              <a:spcBef>
                <a:spcPct val="0"/>
              </a:spcBef>
              <a:spcAft>
                <a:spcPct val="0"/>
              </a:spcAft>
            </a:pPr>
            <a:r>
              <a:rPr kumimoji="0" lang="id-ID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Strategi greedy:</a:t>
            </a:r>
          </a:p>
          <a:p>
            <a:pPr marL="754063" lvl="1" indent="-354013" fontAlgn="base">
              <a:spcBef>
                <a:spcPct val="0"/>
              </a:spcBef>
              <a:spcAft>
                <a:spcPct val="0"/>
              </a:spcAft>
            </a:pPr>
            <a:r>
              <a:rPr kumimoji="0" lang="id-ID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durasi promosi terkecil lebih dahulu</a:t>
            </a:r>
          </a:p>
          <a:p>
            <a:pPr marL="754063" lvl="1" indent="-354013" fontAlgn="base">
              <a:spcBef>
                <a:spcPct val="0"/>
              </a:spcBef>
              <a:spcAft>
                <a:spcPct val="0"/>
              </a:spcAft>
            </a:pPr>
            <a:r>
              <a:rPr lang="id-ID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Urut berdasarkan durasi membesar</a:t>
            </a:r>
            <a:endParaRPr lang="id-ID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54013" indent="-354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d-ID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Solusi: </a:t>
            </a:r>
          </a:p>
          <a:p>
            <a:pPr marL="754063" lvl="1" indent="-35401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id-ID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Elektronik1 (1,3), </a:t>
            </a:r>
          </a:p>
          <a:p>
            <a:pPr marL="754063" lvl="1" indent="-35401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id-ID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Susu 1 (3,4), </a:t>
            </a:r>
          </a:p>
          <a:p>
            <a:pPr marL="754063" lvl="1" indent="-35401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id-ID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mie1 (4,5), </a:t>
            </a:r>
          </a:p>
          <a:p>
            <a:pPr marL="754063" lvl="1" indent="-35401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id-ID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elektronik 2 (5,7), </a:t>
            </a:r>
          </a:p>
          <a:p>
            <a:pPr marL="754063" lvl="1" indent="-35401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id-ID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mie 2 (7,8)</a:t>
            </a:r>
            <a:endParaRPr kumimoji="0" lang="id-ID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4013" indent="-354013"/>
            <a:r>
              <a:rPr lang="id-ID" sz="2400" dirty="0" smtClean="0"/>
              <a:t>Kompleksitas greedy: </a:t>
            </a:r>
            <a:br>
              <a:rPr lang="id-ID" sz="2400" dirty="0" smtClean="0"/>
            </a:br>
            <a:r>
              <a:rPr lang="id-ID" sz="2400" dirty="0" smtClean="0"/>
              <a:t>O(n log n) + O(n)</a:t>
            </a:r>
          </a:p>
          <a:p>
            <a:pPr marL="354013" indent="-354013"/>
            <a:r>
              <a:rPr lang="id-ID" sz="2400" dirty="0" smtClean="0"/>
              <a:t>Kompleksitas exhaustive search: O(n.2</a:t>
            </a:r>
            <a:r>
              <a:rPr lang="id-ID" sz="2400" baseline="30000" dirty="0" smtClean="0"/>
              <a:t>n</a:t>
            </a:r>
            <a:r>
              <a:rPr lang="id-ID" sz="2400" dirty="0" smtClean="0"/>
              <a:t>)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14810" y="1857364"/>
          <a:ext cx="4714908" cy="3017520"/>
        </p:xfrm>
        <a:graphic>
          <a:graphicData uri="http://schemas.openxmlformats.org/drawingml/2006/table">
            <a:tbl>
              <a:tblPr/>
              <a:tblGrid>
                <a:gridCol w="2113579"/>
                <a:gridCol w="975498"/>
                <a:gridCol w="840013"/>
                <a:gridCol w="785818"/>
              </a:tblGrid>
              <a:tr h="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Produk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Waktu mulai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Waktu selesai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Durasi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makanan beku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makanan beku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Elektronik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Elektronik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sayur &amp; buah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susu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Susu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Mie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Mie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Algoritma Greedy: O(n log n) + O(n)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1285860"/>
          <a:ext cx="8215370" cy="5072098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50720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latin typeface="Courier New"/>
                          <a:ea typeface="Times New Roman"/>
                          <a:cs typeface="Times New Roman"/>
                        </a:rPr>
                        <a:t>function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Activity</a:t>
                      </a:r>
                      <a:r>
                        <a:rPr lang="en-US" sz="16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Schedulling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u="sng" dirty="0" smtClean="0">
                          <a:latin typeface="Courier New"/>
                          <a:ea typeface="Times New Roman"/>
                          <a:cs typeface="Times New Roman"/>
                        </a:rPr>
                        <a:t>input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C:himpunan_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act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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himpunan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_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act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i="0" dirty="0">
                          <a:latin typeface="Courier New"/>
                          <a:ea typeface="Times New Roman"/>
                          <a:cs typeface="Times New Roman"/>
                        </a:rPr>
                        <a:t>{ </a:t>
                      </a:r>
                      <a:r>
                        <a:rPr lang="en-US" sz="1600" i="0" dirty="0" err="1">
                          <a:latin typeface="Courier New"/>
                          <a:ea typeface="Times New Roman"/>
                          <a:cs typeface="Times New Roman"/>
                        </a:rPr>
                        <a:t>Menghasilkan</a:t>
                      </a:r>
                      <a:r>
                        <a:rPr lang="en-US" sz="1600" i="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i="0" dirty="0" err="1">
                          <a:latin typeface="Courier New"/>
                          <a:ea typeface="Times New Roman"/>
                          <a:cs typeface="Times New Roman"/>
                        </a:rPr>
                        <a:t>barisan</a:t>
                      </a:r>
                      <a:r>
                        <a:rPr lang="en-US" sz="1600" i="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i="0" dirty="0" smtClean="0">
                          <a:latin typeface="Courier New"/>
                          <a:ea typeface="Times New Roman"/>
                          <a:cs typeface="Times New Roman"/>
                        </a:rPr>
                        <a:t>activity</a:t>
                      </a:r>
                      <a:r>
                        <a:rPr lang="en-US" sz="1600" i="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i="0" dirty="0">
                          <a:latin typeface="Courier New"/>
                          <a:ea typeface="Times New Roman"/>
                          <a:cs typeface="Times New Roman"/>
                        </a:rPr>
                        <a:t>yang </a:t>
                      </a:r>
                      <a:r>
                        <a:rPr lang="en-US" sz="1600" i="0" dirty="0" err="1">
                          <a:latin typeface="Courier New"/>
                          <a:ea typeface="Times New Roman"/>
                          <a:cs typeface="Times New Roman"/>
                        </a:rPr>
                        <a:t>akan</a:t>
                      </a:r>
                      <a:r>
                        <a:rPr lang="en-US" sz="1600" i="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i="0" dirty="0" smtClean="0">
                          <a:latin typeface="Courier New"/>
                          <a:ea typeface="Times New Roman"/>
                          <a:cs typeface="Times New Roman"/>
                        </a:rPr>
                        <a:t>dilakukan</a:t>
                      </a:r>
                      <a:r>
                        <a:rPr lang="en-US" sz="1600" i="0" dirty="0" smtClean="0">
                          <a:latin typeface="Courier New"/>
                          <a:ea typeface="Times New Roman"/>
                          <a:cs typeface="Times New Roman"/>
                        </a:rPr>
                        <a:t>}</a:t>
                      </a:r>
                      <a:r>
                        <a:rPr lang="en-US" sz="1600" i="1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ourier New"/>
                          <a:ea typeface="Times New Roman"/>
                          <a:cs typeface="Times New Roman"/>
                        </a:rPr>
                        <a:t>Deklarasi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6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6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himpunan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_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act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600" i="1" dirty="0">
                          <a:latin typeface="Courier New"/>
                          <a:ea typeface="Times New Roman"/>
                          <a:cs typeface="Times New Roman"/>
                        </a:rPr>
                        <a:t>{ </a:t>
                      </a:r>
                      <a:r>
                        <a:rPr lang="en-US" sz="1600" i="1" dirty="0" err="1">
                          <a:latin typeface="Courier New"/>
                          <a:ea typeface="Times New Roman"/>
                          <a:cs typeface="Times New Roman"/>
                        </a:rPr>
                        <a:t>solusi</a:t>
                      </a:r>
                      <a:r>
                        <a:rPr lang="en-US" sz="1600" i="1" dirty="0">
                          <a:latin typeface="Courier New"/>
                          <a:ea typeface="Times New Roman"/>
                          <a:cs typeface="Times New Roman"/>
                        </a:rPr>
                        <a:t> }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ourier New"/>
                          <a:ea typeface="Times New Roman"/>
                          <a:cs typeface="Times New Roman"/>
                        </a:rPr>
                        <a:t>Algoritma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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{}</a:t>
                      </a:r>
                      <a:endParaRPr lang="id-ID" sz="1600" dirty="0" smtClean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 sort</a:t>
                      </a:r>
                      <a:r>
                        <a:rPr lang="id-ID" sz="1600" baseline="0" dirty="0" smtClean="0">
                          <a:latin typeface="Courier New"/>
                          <a:ea typeface="Times New Roman"/>
                          <a:cs typeface="Times New Roman"/>
                        </a:rPr>
                        <a:t> C berdasarkan strategi greedy    //O(n.log n)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	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u="sng" dirty="0">
                          <a:latin typeface="Courier New"/>
                          <a:ea typeface="Times New Roman"/>
                          <a:cs typeface="Times New Roman"/>
                        </a:rPr>
                        <a:t>while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C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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{} </a:t>
                      </a:r>
                      <a:r>
                        <a:rPr lang="en-US" sz="1600" u="sng" dirty="0">
                          <a:latin typeface="Courier New"/>
                          <a:ea typeface="Times New Roman"/>
                          <a:cs typeface="Times New Roman"/>
                        </a:rPr>
                        <a:t>do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                     //iterasi dilakukan n</a:t>
                      </a:r>
                      <a:r>
                        <a:rPr lang="id-ID" sz="1600" baseline="0" dirty="0" smtClean="0">
                          <a:latin typeface="Courier New"/>
                          <a:ea typeface="Times New Roman"/>
                          <a:cs typeface="Times New Roman"/>
                        </a:rPr>
                        <a:t> kali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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activity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pertama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pada C yang sudah terurut  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   C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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C – {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}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600" u="sng" dirty="0">
                          <a:latin typeface="Courier New"/>
                          <a:ea typeface="Times New Roman"/>
                          <a:cs typeface="Times New Roman"/>
                        </a:rPr>
                        <a:t>if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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{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} </a:t>
                      </a:r>
                      <a:r>
                        <a:rPr lang="en-US" sz="16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layak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atau tidak bentrok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600" u="sng" dirty="0" smtClean="0">
                          <a:latin typeface="Courier New"/>
                          <a:ea typeface="Times New Roman"/>
                          <a:cs typeface="Times New Roman"/>
                        </a:rPr>
                        <a:t>then</a:t>
                      </a:r>
                      <a:r>
                        <a:rPr lang="id-ID" sz="1600" u="sng" dirty="0" smtClean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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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{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}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600" u="sng" dirty="0" err="1">
                          <a:latin typeface="Courier New"/>
                          <a:ea typeface="Times New Roman"/>
                          <a:cs typeface="Times New Roman"/>
                        </a:rPr>
                        <a:t>endif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u="sng" dirty="0" err="1">
                          <a:latin typeface="Courier New"/>
                          <a:ea typeface="Times New Roman"/>
                          <a:cs typeface="Times New Roman"/>
                        </a:rPr>
                        <a:t>endwhile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i="1" dirty="0">
                          <a:latin typeface="Courier New"/>
                          <a:ea typeface="Times New Roman"/>
                          <a:cs typeface="Times New Roman"/>
                        </a:rPr>
                        <a:t>{ C = {} }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u="sng" dirty="0">
                          <a:latin typeface="Courier New"/>
                          <a:ea typeface="Times New Roman"/>
                          <a:cs typeface="Times New Roman"/>
                        </a:rPr>
                        <a:t>return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Algoritma Greedy: O(n</a:t>
            </a:r>
            <a:r>
              <a:rPr lang="id-ID" baseline="30000" dirty="0" smtClean="0"/>
              <a:t>2</a:t>
            </a:r>
            <a:r>
              <a:rPr lang="id-ID" dirty="0" smtClean="0"/>
              <a:t>)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1285860"/>
          <a:ext cx="8215370" cy="5072098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50720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latin typeface="Courier New"/>
                          <a:ea typeface="Times New Roman"/>
                          <a:cs typeface="Times New Roman"/>
                        </a:rPr>
                        <a:t>function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Activity</a:t>
                      </a:r>
                      <a:r>
                        <a:rPr lang="en-US" sz="16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Schedulling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u="sng" dirty="0" smtClean="0">
                          <a:latin typeface="Courier New"/>
                          <a:ea typeface="Times New Roman"/>
                          <a:cs typeface="Times New Roman"/>
                        </a:rPr>
                        <a:t>input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C:himpunan_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act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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himpunan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_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act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i="0" dirty="0">
                          <a:latin typeface="Courier New"/>
                          <a:ea typeface="Times New Roman"/>
                          <a:cs typeface="Times New Roman"/>
                        </a:rPr>
                        <a:t>{ </a:t>
                      </a:r>
                      <a:r>
                        <a:rPr lang="en-US" sz="1600" i="0" dirty="0" err="1">
                          <a:latin typeface="Courier New"/>
                          <a:ea typeface="Times New Roman"/>
                          <a:cs typeface="Times New Roman"/>
                        </a:rPr>
                        <a:t>Menghasilkan</a:t>
                      </a:r>
                      <a:r>
                        <a:rPr lang="en-US" sz="1600" i="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i="0" dirty="0" err="1">
                          <a:latin typeface="Courier New"/>
                          <a:ea typeface="Times New Roman"/>
                          <a:cs typeface="Times New Roman"/>
                        </a:rPr>
                        <a:t>barisan</a:t>
                      </a:r>
                      <a:r>
                        <a:rPr lang="en-US" sz="1600" i="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i="0" dirty="0" smtClean="0">
                          <a:latin typeface="Courier New"/>
                          <a:ea typeface="Times New Roman"/>
                          <a:cs typeface="Times New Roman"/>
                        </a:rPr>
                        <a:t>activity</a:t>
                      </a:r>
                      <a:r>
                        <a:rPr lang="en-US" sz="1600" i="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i="0" dirty="0">
                          <a:latin typeface="Courier New"/>
                          <a:ea typeface="Times New Roman"/>
                          <a:cs typeface="Times New Roman"/>
                        </a:rPr>
                        <a:t>yang </a:t>
                      </a:r>
                      <a:r>
                        <a:rPr lang="en-US" sz="1600" i="0" dirty="0" err="1">
                          <a:latin typeface="Courier New"/>
                          <a:ea typeface="Times New Roman"/>
                          <a:cs typeface="Times New Roman"/>
                        </a:rPr>
                        <a:t>akan</a:t>
                      </a:r>
                      <a:r>
                        <a:rPr lang="en-US" sz="1600" i="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i="0" dirty="0" smtClean="0">
                          <a:latin typeface="Courier New"/>
                          <a:ea typeface="Times New Roman"/>
                          <a:cs typeface="Times New Roman"/>
                        </a:rPr>
                        <a:t>dilakukan</a:t>
                      </a:r>
                      <a:r>
                        <a:rPr lang="en-US" sz="1600" i="0" dirty="0" smtClean="0">
                          <a:latin typeface="Courier New"/>
                          <a:ea typeface="Times New Roman"/>
                          <a:cs typeface="Times New Roman"/>
                        </a:rPr>
                        <a:t>}</a:t>
                      </a:r>
                      <a:r>
                        <a:rPr lang="en-US" sz="1600" i="1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ourier New"/>
                          <a:ea typeface="Times New Roman"/>
                          <a:cs typeface="Times New Roman"/>
                        </a:rPr>
                        <a:t>Deklarasi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6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6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himpunan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_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act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600" i="1" dirty="0">
                          <a:latin typeface="Courier New"/>
                          <a:ea typeface="Times New Roman"/>
                          <a:cs typeface="Times New Roman"/>
                        </a:rPr>
                        <a:t>{ </a:t>
                      </a:r>
                      <a:r>
                        <a:rPr lang="en-US" sz="1600" i="1" dirty="0" err="1">
                          <a:latin typeface="Courier New"/>
                          <a:ea typeface="Times New Roman"/>
                          <a:cs typeface="Times New Roman"/>
                        </a:rPr>
                        <a:t>solusi</a:t>
                      </a:r>
                      <a:r>
                        <a:rPr lang="en-US" sz="1600" i="1" dirty="0">
                          <a:latin typeface="Courier New"/>
                          <a:ea typeface="Times New Roman"/>
                          <a:cs typeface="Times New Roman"/>
                        </a:rPr>
                        <a:t> }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ourier New"/>
                          <a:ea typeface="Times New Roman"/>
                          <a:cs typeface="Times New Roman"/>
                        </a:rPr>
                        <a:t>Algoritma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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{}</a:t>
                      </a:r>
                      <a:endParaRPr lang="id-ID" sz="1600" dirty="0" smtClean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u="none" dirty="0" smtClean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u="sng" dirty="0" smtClean="0">
                          <a:latin typeface="Courier New"/>
                          <a:ea typeface="Times New Roman"/>
                          <a:cs typeface="Times New Roman"/>
                        </a:rPr>
                        <a:t>while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C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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{} </a:t>
                      </a:r>
                      <a:r>
                        <a:rPr lang="en-US" sz="1600" u="sng" dirty="0">
                          <a:latin typeface="Courier New"/>
                          <a:ea typeface="Times New Roman"/>
                          <a:cs typeface="Times New Roman"/>
                        </a:rPr>
                        <a:t>do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              //iterasi dilakukan n</a:t>
                      </a:r>
                      <a:r>
                        <a:rPr lang="id-ID" sz="1600" baseline="0" dirty="0" smtClean="0">
                          <a:latin typeface="Courier New"/>
                          <a:ea typeface="Times New Roman"/>
                          <a:cs typeface="Times New Roman"/>
                        </a:rPr>
                        <a:t> kali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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activity terbaik sesuai strategi greedy   //O(n)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   C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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C – {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}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600" u="sng" dirty="0">
                          <a:latin typeface="Courier New"/>
                          <a:ea typeface="Times New Roman"/>
                          <a:cs typeface="Times New Roman"/>
                        </a:rPr>
                        <a:t>if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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{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} </a:t>
                      </a:r>
                      <a:r>
                        <a:rPr lang="en-US" sz="16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layak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atau tidak bentrok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600" u="sng" dirty="0" smtClean="0">
                          <a:latin typeface="Courier New"/>
                          <a:ea typeface="Times New Roman"/>
                          <a:cs typeface="Times New Roman"/>
                        </a:rPr>
                        <a:t>then</a:t>
                      </a:r>
                      <a:r>
                        <a:rPr lang="id-ID" sz="1600" u="sng" dirty="0" smtClean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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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{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}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600" u="sng" dirty="0" err="1">
                          <a:latin typeface="Courier New"/>
                          <a:ea typeface="Times New Roman"/>
                          <a:cs typeface="Times New Roman"/>
                        </a:rPr>
                        <a:t>endif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u="sng" dirty="0" err="1">
                          <a:latin typeface="Courier New"/>
                          <a:ea typeface="Times New Roman"/>
                          <a:cs typeface="Times New Roman"/>
                        </a:rPr>
                        <a:t>endwhile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i="1" dirty="0">
                          <a:latin typeface="Courier New"/>
                          <a:ea typeface="Times New Roman"/>
                          <a:cs typeface="Times New Roman"/>
                        </a:rPr>
                        <a:t>{ C = {} }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u="sng" dirty="0">
                          <a:latin typeface="Courier New"/>
                          <a:ea typeface="Times New Roman"/>
                          <a:cs typeface="Times New Roman"/>
                        </a:rPr>
                        <a:t>return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Exhaustive Search: O(n.2</a:t>
            </a:r>
            <a:r>
              <a:rPr lang="id-ID" baseline="30000" dirty="0" smtClean="0"/>
              <a:t>n</a:t>
            </a:r>
            <a:r>
              <a:rPr lang="id-ID" dirty="0" smtClean="0"/>
              <a:t>)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1285860"/>
          <a:ext cx="8215370" cy="5072098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50720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latin typeface="Courier New"/>
                          <a:ea typeface="Times New Roman"/>
                          <a:cs typeface="Times New Roman"/>
                        </a:rPr>
                        <a:t>function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Activity</a:t>
                      </a:r>
                      <a:r>
                        <a:rPr lang="en-US" sz="16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Schedulling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u="sng" dirty="0" smtClean="0">
                          <a:latin typeface="Courier New"/>
                          <a:ea typeface="Times New Roman"/>
                          <a:cs typeface="Times New Roman"/>
                        </a:rPr>
                        <a:t>input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C:himpunan_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act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sym typeface="Symbol"/>
                        </a:rPr>
                        <a:t>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himpunan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_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act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i="0" dirty="0">
                          <a:latin typeface="Courier New"/>
                          <a:ea typeface="Times New Roman"/>
                          <a:cs typeface="Times New Roman"/>
                        </a:rPr>
                        <a:t>{ </a:t>
                      </a:r>
                      <a:r>
                        <a:rPr lang="en-US" sz="1600" i="0" dirty="0" err="1">
                          <a:latin typeface="Courier New"/>
                          <a:ea typeface="Times New Roman"/>
                          <a:cs typeface="Times New Roman"/>
                        </a:rPr>
                        <a:t>Menghasilkan</a:t>
                      </a:r>
                      <a:r>
                        <a:rPr lang="en-US" sz="1600" i="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i="0" dirty="0" err="1">
                          <a:latin typeface="Courier New"/>
                          <a:ea typeface="Times New Roman"/>
                          <a:cs typeface="Times New Roman"/>
                        </a:rPr>
                        <a:t>barisan</a:t>
                      </a:r>
                      <a:r>
                        <a:rPr lang="en-US" sz="1600" i="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i="0" dirty="0" smtClean="0">
                          <a:latin typeface="Courier New"/>
                          <a:ea typeface="Times New Roman"/>
                          <a:cs typeface="Times New Roman"/>
                        </a:rPr>
                        <a:t>activity</a:t>
                      </a:r>
                      <a:r>
                        <a:rPr lang="en-US" sz="1600" i="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i="0" dirty="0">
                          <a:latin typeface="Courier New"/>
                          <a:ea typeface="Times New Roman"/>
                          <a:cs typeface="Times New Roman"/>
                        </a:rPr>
                        <a:t>yang </a:t>
                      </a:r>
                      <a:r>
                        <a:rPr lang="en-US" sz="1600" i="0" dirty="0" err="1">
                          <a:latin typeface="Courier New"/>
                          <a:ea typeface="Times New Roman"/>
                          <a:cs typeface="Times New Roman"/>
                        </a:rPr>
                        <a:t>akan</a:t>
                      </a:r>
                      <a:r>
                        <a:rPr lang="en-US" sz="1600" i="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i="0" dirty="0" smtClean="0">
                          <a:latin typeface="Courier New"/>
                          <a:ea typeface="Times New Roman"/>
                          <a:cs typeface="Times New Roman"/>
                        </a:rPr>
                        <a:t>dilakukan</a:t>
                      </a:r>
                      <a:r>
                        <a:rPr lang="en-US" sz="1600" i="0" dirty="0" smtClean="0">
                          <a:latin typeface="Courier New"/>
                          <a:ea typeface="Times New Roman"/>
                          <a:cs typeface="Times New Roman"/>
                        </a:rPr>
                        <a:t>}</a:t>
                      </a:r>
                      <a:r>
                        <a:rPr lang="en-US" sz="1600" i="1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ourier New"/>
                          <a:ea typeface="Times New Roman"/>
                          <a:cs typeface="Times New Roman"/>
                        </a:rPr>
                        <a:t>Deklarasi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600" u="sng" dirty="0">
                          <a:latin typeface="Courier New"/>
                          <a:ea typeface="Times New Roman"/>
                          <a:cs typeface="Times New Roman"/>
                        </a:rPr>
                        <a:t>integer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6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himpunan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_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act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600" i="1" dirty="0">
                          <a:latin typeface="Courier New"/>
                          <a:ea typeface="Times New Roman"/>
                          <a:cs typeface="Times New Roman"/>
                        </a:rPr>
                        <a:t>{ </a:t>
                      </a:r>
                      <a:r>
                        <a:rPr lang="en-US" sz="1600" i="1" dirty="0" err="1" smtClean="0">
                          <a:latin typeface="Courier New"/>
                          <a:ea typeface="Times New Roman"/>
                          <a:cs typeface="Times New Roman"/>
                        </a:rPr>
                        <a:t>solusi</a:t>
                      </a:r>
                      <a:r>
                        <a:rPr lang="en-US" sz="1600" i="1" dirty="0" smtClean="0">
                          <a:latin typeface="Courier New"/>
                          <a:ea typeface="Times New Roman"/>
                          <a:cs typeface="Times New Roman"/>
                        </a:rPr>
                        <a:t>}</a:t>
                      </a:r>
                      <a:endParaRPr lang="id-ID" sz="1600" i="1" dirty="0" smtClean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 SC: array</a:t>
                      </a:r>
                      <a:r>
                        <a:rPr lang="id-ID" sz="16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en-US" sz="16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himpunan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_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act //kandidat</a:t>
                      </a:r>
                      <a:r>
                        <a:rPr lang="id-ID" sz="1600" baseline="0" dirty="0" smtClean="0">
                          <a:latin typeface="Courier New"/>
                          <a:ea typeface="Times New Roman"/>
                          <a:cs typeface="Times New Roman"/>
                        </a:rPr>
                        <a:t> solusi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6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 kinerja: 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array</a:t>
                      </a:r>
                      <a:r>
                        <a:rPr lang="id-ID" sz="16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of number 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//sesuai fungsi objektif</a:t>
                      </a:r>
                      <a:endParaRPr lang="id-ID" sz="1600" kern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ourier New"/>
                          <a:ea typeface="Times New Roman"/>
                          <a:cs typeface="Times New Roman"/>
                        </a:rPr>
                        <a:t>Algoritma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SC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  <a:sym typeface="Wingdings" pitchFamily="2" charset="2"/>
                        </a:rPr>
                        <a:t> generateAllSubset(C)</a:t>
                      </a:r>
                      <a:endParaRPr lang="id-ID" sz="1600" dirty="0" smtClean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u="none" dirty="0" smtClean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id-ID" sz="1600" u="sng" dirty="0" smtClean="0">
                          <a:latin typeface="Courier New"/>
                          <a:ea typeface="Times New Roman"/>
                          <a:cs typeface="Times New Roman"/>
                        </a:rPr>
                        <a:t>Foreach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  <a:sym typeface="Symbol"/>
                        </a:rPr>
                        <a:t>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C </a:t>
                      </a:r>
                      <a:r>
                        <a:rPr lang="en-US" sz="1600" u="sng" dirty="0" smtClean="0">
                          <a:latin typeface="Courier New"/>
                          <a:ea typeface="Times New Roman"/>
                          <a:cs typeface="Times New Roman"/>
                        </a:rPr>
                        <a:t>do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              //iterasi dilakukan 2</a:t>
                      </a:r>
                      <a:r>
                        <a:rPr lang="id-ID" sz="1600" baseline="30000" dirty="0" smtClean="0">
                          <a:latin typeface="Courier New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id-ID" sz="1600" baseline="0" dirty="0" smtClean="0">
                          <a:latin typeface="Courier New"/>
                          <a:ea typeface="Times New Roman"/>
                          <a:cs typeface="Times New Roman"/>
                        </a:rPr>
                        <a:t> kali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u="none" dirty="0" smtClean="0">
                          <a:latin typeface="Courier New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600" u="sng" dirty="0" smtClean="0">
                          <a:latin typeface="Courier New"/>
                          <a:ea typeface="Times New Roman"/>
                          <a:cs typeface="Times New Roman"/>
                        </a:rPr>
                        <a:t>if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layak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 atau tidak bentrok</a:t>
                      </a:r>
                      <a:r>
                        <a:rPr lang="en-US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600" u="sng" dirty="0" smtClean="0">
                          <a:latin typeface="Courier New"/>
                          <a:ea typeface="Times New Roman"/>
                          <a:cs typeface="Times New Roman"/>
                        </a:rPr>
                        <a:t>then</a:t>
                      </a:r>
                      <a:r>
                        <a:rPr lang="id-ID" sz="1600" u="none" dirty="0" smtClean="0">
                          <a:latin typeface="Courier New"/>
                          <a:ea typeface="Times New Roman"/>
                          <a:cs typeface="Times New Roman"/>
                        </a:rPr>
                        <a:t>  // O(n)</a:t>
                      </a:r>
                      <a:endParaRPr lang="id-ID" sz="3200" u="none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kinerja[i]=fungsiObjektif(A)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id-ID" sz="1600" u="sng" kern="1200" dirty="0" smtClean="0">
                          <a:solidFill>
                            <a:schemeClr val="tx1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else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kinerja[i]=null                  //</a:t>
                      </a:r>
                      <a:r>
                        <a:rPr lang="id-ID" sz="1600" baseline="0" dirty="0" smtClean="0">
                          <a:latin typeface="Courier New"/>
                          <a:ea typeface="Times New Roman"/>
                          <a:cs typeface="Times New Roman"/>
                        </a:rPr>
                        <a:t> tidak layak</a:t>
                      </a:r>
                      <a:endParaRPr lang="id-ID" sz="1600" kern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600" u="sng" dirty="0" err="1">
                          <a:latin typeface="Courier New"/>
                          <a:ea typeface="Times New Roman"/>
                          <a:cs typeface="Times New Roman"/>
                        </a:rPr>
                        <a:t>endif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u="sng" dirty="0" err="1" smtClean="0">
                          <a:latin typeface="Courier New"/>
                          <a:ea typeface="Times New Roman"/>
                          <a:cs typeface="Times New Roman"/>
                        </a:rPr>
                        <a:t>endwhile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endParaRPr lang="id-ID" sz="1600" kern="1200" dirty="0">
                        <a:solidFill>
                          <a:schemeClr val="tx1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u="sng" dirty="0">
                          <a:latin typeface="Courier New"/>
                          <a:ea typeface="Times New Roman"/>
                          <a:cs typeface="Times New Roman"/>
                        </a:rPr>
                        <a:t>return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Courier New"/>
                          <a:ea typeface="Times New Roman"/>
                          <a:cs typeface="Times New Roman"/>
                        </a:rPr>
                        <a:t>elemen SC dengan kinerja tertinggi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d-ID" dirty="0"/>
              <a:t>Lakukan encoding dengan algoritma Huffman untuk teks berikut ini: “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prinsip kode huffman karakter </a:t>
            </a:r>
            <a:r>
              <a:rPr lang="id-ID" dirty="0">
                <a:latin typeface="Courier New" pitchFamily="49" charset="0"/>
                <a:cs typeface="Courier New" pitchFamily="49" charset="0"/>
              </a:rPr>
              <a:t>yang paling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sering muncul </a:t>
            </a:r>
            <a:r>
              <a:rPr lang="id-ID" dirty="0">
                <a:latin typeface="Courier New" pitchFamily="49" charset="0"/>
                <a:cs typeface="Courier New" pitchFamily="49" charset="0"/>
              </a:rPr>
              <a:t>di dalam data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dengan kode </a:t>
            </a:r>
            <a:r>
              <a:rPr lang="id-ID" dirty="0">
                <a:latin typeface="Courier New" pitchFamily="49" charset="0"/>
                <a:cs typeface="Courier New" pitchFamily="49" charset="0"/>
              </a:rPr>
              <a:t>yang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lebih pendek sedangkan karakter </a:t>
            </a:r>
            <a:r>
              <a:rPr lang="id-ID" dirty="0">
                <a:latin typeface="Courier New" pitchFamily="49" charset="0"/>
                <a:cs typeface="Courier New" pitchFamily="49" charset="0"/>
              </a:rPr>
              <a:t>yang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relatif jarang muncul dikodekan dengan kode </a:t>
            </a:r>
            <a:r>
              <a:rPr lang="id-ID" dirty="0">
                <a:latin typeface="Courier New" pitchFamily="49" charset="0"/>
                <a:cs typeface="Courier New" pitchFamily="49" charset="0"/>
              </a:rPr>
              <a:t>yang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lebih panjang</a:t>
            </a:r>
            <a:r>
              <a:rPr lang="id-ID" dirty="0" smtClean="0"/>
              <a:t>”. Untuk </a:t>
            </a:r>
            <a:r>
              <a:rPr lang="id-ID" dirty="0"/>
              <a:t>mempermudah, berikut adalah frekuensi setiap karakter: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id-ID" dirty="0">
                <a:latin typeface="Courier New" pitchFamily="49" charset="0"/>
                <a:cs typeface="Courier New" pitchFamily="49" charset="0"/>
              </a:rPr>
              <a:t>=27, a=24, b=2, c=2, d=12, e=15, f=3, g=11, h=3, i=9, j=2, k=11, l=7, m=4, n=21, o=4, p=5, r=8, s=3, t=4, u=5,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y=4}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Jika </a:t>
            </a:r>
            <a:r>
              <a:rPr lang="id-ID" dirty="0"/>
              <a:t>terdapat karakter dengan frekuensi yang sama, karakter yang lebih kecil (a&lt;b&lt;c&lt;...&lt;z) berada di sebelah kiri karakter lainnya. Pohon gabungan terbaru selalu diletakkan di sebelah kanan dari pohon lain yang memiliki frekuensi yang sama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Pohon Huffman</a:t>
            </a:r>
            <a:endParaRPr lang="id-ID" dirty="0"/>
          </a:p>
        </p:txBody>
      </p:sp>
      <p:sp>
        <p:nvSpPr>
          <p:cNvPr id="16609" name="Rectangle 2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16522" name="Group 138"/>
          <p:cNvGrpSpPr>
            <a:grpSpLocks noChangeAspect="1"/>
          </p:cNvGrpSpPr>
          <p:nvPr/>
        </p:nvGrpSpPr>
        <p:grpSpPr bwMode="auto">
          <a:xfrm>
            <a:off x="129783" y="1428736"/>
            <a:ext cx="9187106" cy="4929222"/>
            <a:chOff x="1440" y="6616"/>
            <a:chExt cx="10093" cy="5416"/>
          </a:xfrm>
        </p:grpSpPr>
        <p:sp>
          <p:nvSpPr>
            <p:cNvPr id="16608" name="AutoShape 224"/>
            <p:cNvSpPr>
              <a:spLocks noChangeAspect="1" noChangeArrowheads="1" noTextEdit="1"/>
            </p:cNvSpPr>
            <p:nvPr/>
          </p:nvSpPr>
          <p:spPr bwMode="auto">
            <a:xfrm>
              <a:off x="1440" y="6616"/>
              <a:ext cx="10093" cy="541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607" name="Oval 223"/>
            <p:cNvSpPr>
              <a:spLocks noChangeArrowheads="1"/>
            </p:cNvSpPr>
            <p:nvPr/>
          </p:nvSpPr>
          <p:spPr bwMode="auto">
            <a:xfrm>
              <a:off x="1493" y="10917"/>
              <a:ext cx="451" cy="450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06" name="Oval 222"/>
            <p:cNvSpPr>
              <a:spLocks noChangeArrowheads="1"/>
            </p:cNvSpPr>
            <p:nvPr/>
          </p:nvSpPr>
          <p:spPr bwMode="auto">
            <a:xfrm>
              <a:off x="2295" y="10917"/>
              <a:ext cx="450" cy="450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y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05" name="Oval 221"/>
            <p:cNvSpPr>
              <a:spLocks noChangeArrowheads="1"/>
            </p:cNvSpPr>
            <p:nvPr/>
          </p:nvSpPr>
          <p:spPr bwMode="auto">
            <a:xfrm>
              <a:off x="1845" y="10177"/>
              <a:ext cx="539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ty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04" name="AutoShape 220"/>
            <p:cNvSpPr>
              <a:spLocks noChangeShapeType="1"/>
            </p:cNvSpPr>
            <p:nvPr/>
          </p:nvSpPr>
          <p:spPr bwMode="auto">
            <a:xfrm flipH="1">
              <a:off x="1719" y="10628"/>
              <a:ext cx="396" cy="2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603" name="AutoShape 219"/>
            <p:cNvSpPr>
              <a:spLocks noChangeShapeType="1"/>
            </p:cNvSpPr>
            <p:nvPr/>
          </p:nvSpPr>
          <p:spPr bwMode="auto">
            <a:xfrm>
              <a:off x="2115" y="10628"/>
              <a:ext cx="405" cy="2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602" name="Oval 218"/>
            <p:cNvSpPr>
              <a:spLocks noChangeArrowheads="1"/>
            </p:cNvSpPr>
            <p:nvPr/>
          </p:nvSpPr>
          <p:spPr bwMode="auto">
            <a:xfrm>
              <a:off x="2857" y="10177"/>
              <a:ext cx="450" cy="451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i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01" name="Oval 217"/>
            <p:cNvSpPr>
              <a:spLocks noChangeArrowheads="1"/>
            </p:cNvSpPr>
            <p:nvPr/>
          </p:nvSpPr>
          <p:spPr bwMode="auto">
            <a:xfrm>
              <a:off x="2295" y="9415"/>
              <a:ext cx="628" cy="4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tyi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00" name="AutoShape 216"/>
            <p:cNvSpPr>
              <a:spLocks noChangeShapeType="1"/>
            </p:cNvSpPr>
            <p:nvPr/>
          </p:nvSpPr>
          <p:spPr bwMode="auto">
            <a:xfrm flipH="1">
              <a:off x="2115" y="9863"/>
              <a:ext cx="494" cy="3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99" name="AutoShape 215"/>
            <p:cNvSpPr>
              <a:spLocks noChangeShapeType="1"/>
            </p:cNvSpPr>
            <p:nvPr/>
          </p:nvSpPr>
          <p:spPr bwMode="auto">
            <a:xfrm>
              <a:off x="2609" y="9863"/>
              <a:ext cx="473" cy="3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98" name="Oval 214"/>
            <p:cNvSpPr>
              <a:spLocks noChangeArrowheads="1"/>
            </p:cNvSpPr>
            <p:nvPr/>
          </p:nvSpPr>
          <p:spPr bwMode="auto">
            <a:xfrm>
              <a:off x="2696" y="11568"/>
              <a:ext cx="453" cy="451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97" name="Oval 213"/>
            <p:cNvSpPr>
              <a:spLocks noChangeArrowheads="1"/>
            </p:cNvSpPr>
            <p:nvPr/>
          </p:nvSpPr>
          <p:spPr bwMode="auto">
            <a:xfrm>
              <a:off x="3500" y="11568"/>
              <a:ext cx="448" cy="451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96" name="Oval 212"/>
            <p:cNvSpPr>
              <a:spLocks noChangeArrowheads="1"/>
            </p:cNvSpPr>
            <p:nvPr/>
          </p:nvSpPr>
          <p:spPr bwMode="auto">
            <a:xfrm>
              <a:off x="3050" y="10830"/>
              <a:ext cx="674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bc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95" name="AutoShape 211"/>
            <p:cNvSpPr>
              <a:spLocks noChangeShapeType="1"/>
            </p:cNvSpPr>
            <p:nvPr/>
          </p:nvSpPr>
          <p:spPr bwMode="auto">
            <a:xfrm flipH="1">
              <a:off x="2923" y="11281"/>
              <a:ext cx="464" cy="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94" name="AutoShape 210"/>
            <p:cNvSpPr>
              <a:spLocks noChangeShapeType="1"/>
            </p:cNvSpPr>
            <p:nvPr/>
          </p:nvSpPr>
          <p:spPr bwMode="auto">
            <a:xfrm>
              <a:off x="3387" y="11281"/>
              <a:ext cx="337" cy="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93" name="Oval 209"/>
            <p:cNvSpPr>
              <a:spLocks noChangeArrowheads="1"/>
            </p:cNvSpPr>
            <p:nvPr/>
          </p:nvSpPr>
          <p:spPr bwMode="auto">
            <a:xfrm>
              <a:off x="4735" y="10086"/>
              <a:ext cx="621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ujf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92" name="Oval 208"/>
            <p:cNvSpPr>
              <a:spLocks noChangeArrowheads="1"/>
            </p:cNvSpPr>
            <p:nvPr/>
          </p:nvSpPr>
          <p:spPr bwMode="auto">
            <a:xfrm>
              <a:off x="3569" y="10066"/>
              <a:ext cx="717" cy="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bcp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91" name="AutoShape 207"/>
            <p:cNvSpPr>
              <a:spLocks noChangeShapeType="1"/>
            </p:cNvSpPr>
            <p:nvPr/>
          </p:nvSpPr>
          <p:spPr bwMode="auto">
            <a:xfrm flipH="1">
              <a:off x="3387" y="10516"/>
              <a:ext cx="541" cy="3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90" name="AutoShape 206"/>
            <p:cNvSpPr>
              <a:spLocks noChangeShapeType="1"/>
            </p:cNvSpPr>
            <p:nvPr/>
          </p:nvSpPr>
          <p:spPr bwMode="auto">
            <a:xfrm>
              <a:off x="4605" y="9772"/>
              <a:ext cx="441" cy="3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89" name="Oval 205"/>
            <p:cNvSpPr>
              <a:spLocks noChangeArrowheads="1"/>
            </p:cNvSpPr>
            <p:nvPr/>
          </p:nvSpPr>
          <p:spPr bwMode="auto">
            <a:xfrm>
              <a:off x="4354" y="10826"/>
              <a:ext cx="451" cy="450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88" name="AutoShape 204"/>
            <p:cNvSpPr>
              <a:spLocks noChangeShapeType="1"/>
            </p:cNvSpPr>
            <p:nvPr/>
          </p:nvSpPr>
          <p:spPr bwMode="auto">
            <a:xfrm flipH="1">
              <a:off x="4580" y="10537"/>
              <a:ext cx="466" cy="2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87" name="Oval 203"/>
            <p:cNvSpPr>
              <a:spLocks noChangeArrowheads="1"/>
            </p:cNvSpPr>
            <p:nvPr/>
          </p:nvSpPr>
          <p:spPr bwMode="auto">
            <a:xfrm>
              <a:off x="4895" y="11464"/>
              <a:ext cx="451" cy="451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j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86" name="Oval 202"/>
            <p:cNvSpPr>
              <a:spLocks noChangeArrowheads="1"/>
            </p:cNvSpPr>
            <p:nvPr/>
          </p:nvSpPr>
          <p:spPr bwMode="auto">
            <a:xfrm>
              <a:off x="5697" y="11464"/>
              <a:ext cx="450" cy="451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f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85" name="Oval 201"/>
            <p:cNvSpPr>
              <a:spLocks noChangeArrowheads="1"/>
            </p:cNvSpPr>
            <p:nvPr/>
          </p:nvSpPr>
          <p:spPr bwMode="auto">
            <a:xfrm>
              <a:off x="5246" y="10726"/>
              <a:ext cx="676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jf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84" name="AutoShape 200"/>
            <p:cNvSpPr>
              <a:spLocks noChangeShapeType="1"/>
            </p:cNvSpPr>
            <p:nvPr/>
          </p:nvSpPr>
          <p:spPr bwMode="auto">
            <a:xfrm flipH="1">
              <a:off x="5121" y="11177"/>
              <a:ext cx="463" cy="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83" name="AutoShape 199"/>
            <p:cNvSpPr>
              <a:spLocks noChangeShapeType="1"/>
            </p:cNvSpPr>
            <p:nvPr/>
          </p:nvSpPr>
          <p:spPr bwMode="auto">
            <a:xfrm>
              <a:off x="5584" y="11177"/>
              <a:ext cx="338" cy="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82" name="AutoShape 198"/>
            <p:cNvSpPr>
              <a:spLocks noChangeShapeType="1"/>
            </p:cNvSpPr>
            <p:nvPr/>
          </p:nvSpPr>
          <p:spPr bwMode="auto">
            <a:xfrm>
              <a:off x="5046" y="10537"/>
              <a:ext cx="538" cy="1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81" name="Oval 197"/>
            <p:cNvSpPr>
              <a:spLocks noChangeArrowheads="1"/>
            </p:cNvSpPr>
            <p:nvPr/>
          </p:nvSpPr>
          <p:spPr bwMode="auto">
            <a:xfrm>
              <a:off x="4088" y="9324"/>
              <a:ext cx="1033" cy="4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bcpujf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80" name="AutoShape 196"/>
            <p:cNvSpPr>
              <a:spLocks noChangeShapeType="1"/>
            </p:cNvSpPr>
            <p:nvPr/>
          </p:nvSpPr>
          <p:spPr bwMode="auto">
            <a:xfrm flipH="1">
              <a:off x="3928" y="9772"/>
              <a:ext cx="677" cy="2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79" name="Oval 195"/>
            <p:cNvSpPr>
              <a:spLocks noChangeArrowheads="1"/>
            </p:cNvSpPr>
            <p:nvPr/>
          </p:nvSpPr>
          <p:spPr bwMode="auto">
            <a:xfrm>
              <a:off x="3193" y="8613"/>
              <a:ext cx="1337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tyibcpujf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78" name="AutoShape 194"/>
            <p:cNvSpPr>
              <a:spLocks noChangeShapeType="1"/>
            </p:cNvSpPr>
            <p:nvPr/>
          </p:nvSpPr>
          <p:spPr bwMode="auto">
            <a:xfrm flipH="1">
              <a:off x="2609" y="9064"/>
              <a:ext cx="1253" cy="3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77" name="AutoShape 193"/>
            <p:cNvSpPr>
              <a:spLocks noChangeShapeType="1"/>
            </p:cNvSpPr>
            <p:nvPr/>
          </p:nvSpPr>
          <p:spPr bwMode="auto">
            <a:xfrm>
              <a:off x="3862" y="9064"/>
              <a:ext cx="743" cy="2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76" name="Oval 192"/>
            <p:cNvSpPr>
              <a:spLocks noChangeArrowheads="1"/>
            </p:cNvSpPr>
            <p:nvPr/>
          </p:nvSpPr>
          <p:spPr bwMode="auto">
            <a:xfrm>
              <a:off x="4325" y="7751"/>
              <a:ext cx="1995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tyibcpujfngk</a:t>
              </a:r>
              <a:endParaRPr kumimoji="0" lang="id-ID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75" name="AutoShape 191"/>
            <p:cNvSpPr>
              <a:spLocks noChangeShapeType="1"/>
            </p:cNvSpPr>
            <p:nvPr/>
          </p:nvSpPr>
          <p:spPr bwMode="auto">
            <a:xfrm flipH="1">
              <a:off x="3862" y="8202"/>
              <a:ext cx="1314" cy="4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74" name="Oval 190"/>
            <p:cNvSpPr>
              <a:spLocks noChangeArrowheads="1"/>
            </p:cNvSpPr>
            <p:nvPr/>
          </p:nvSpPr>
          <p:spPr bwMode="auto">
            <a:xfrm>
              <a:off x="5601" y="8613"/>
              <a:ext cx="718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ngk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73" name="Oval 189"/>
            <p:cNvSpPr>
              <a:spLocks noChangeArrowheads="1"/>
            </p:cNvSpPr>
            <p:nvPr/>
          </p:nvSpPr>
          <p:spPr bwMode="auto">
            <a:xfrm>
              <a:off x="5220" y="9353"/>
              <a:ext cx="451" cy="450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72" name="AutoShape 188"/>
            <p:cNvSpPr>
              <a:spLocks noChangeShapeType="1"/>
            </p:cNvSpPr>
            <p:nvPr/>
          </p:nvSpPr>
          <p:spPr bwMode="auto">
            <a:xfrm flipH="1">
              <a:off x="5446" y="9064"/>
              <a:ext cx="514" cy="2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71" name="Oval 187"/>
            <p:cNvSpPr>
              <a:spLocks noChangeArrowheads="1"/>
            </p:cNvSpPr>
            <p:nvPr/>
          </p:nvSpPr>
          <p:spPr bwMode="auto">
            <a:xfrm>
              <a:off x="5761" y="9991"/>
              <a:ext cx="451" cy="451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g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70" name="Oval 186"/>
            <p:cNvSpPr>
              <a:spLocks noChangeArrowheads="1"/>
            </p:cNvSpPr>
            <p:nvPr/>
          </p:nvSpPr>
          <p:spPr bwMode="auto">
            <a:xfrm>
              <a:off x="6365" y="9991"/>
              <a:ext cx="450" cy="451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k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69" name="Oval 185"/>
            <p:cNvSpPr>
              <a:spLocks noChangeArrowheads="1"/>
            </p:cNvSpPr>
            <p:nvPr/>
          </p:nvSpPr>
          <p:spPr bwMode="auto">
            <a:xfrm>
              <a:off x="6112" y="9253"/>
              <a:ext cx="676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gk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68" name="AutoShape 184"/>
            <p:cNvSpPr>
              <a:spLocks noChangeShapeType="1"/>
            </p:cNvSpPr>
            <p:nvPr/>
          </p:nvSpPr>
          <p:spPr bwMode="auto">
            <a:xfrm flipH="1">
              <a:off x="5987" y="9704"/>
              <a:ext cx="463" cy="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67" name="AutoShape 183"/>
            <p:cNvSpPr>
              <a:spLocks noChangeShapeType="1"/>
            </p:cNvSpPr>
            <p:nvPr/>
          </p:nvSpPr>
          <p:spPr bwMode="auto">
            <a:xfrm>
              <a:off x="6450" y="9704"/>
              <a:ext cx="140" cy="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66" name="AutoShape 182"/>
            <p:cNvSpPr>
              <a:spLocks noChangeShapeType="1"/>
            </p:cNvSpPr>
            <p:nvPr/>
          </p:nvSpPr>
          <p:spPr bwMode="auto">
            <a:xfrm>
              <a:off x="5960" y="9064"/>
              <a:ext cx="490" cy="1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65" name="Oval 181"/>
            <p:cNvSpPr>
              <a:spLocks noChangeArrowheads="1"/>
            </p:cNvSpPr>
            <p:nvPr/>
          </p:nvSpPr>
          <p:spPr bwMode="auto">
            <a:xfrm>
              <a:off x="3836" y="10830"/>
              <a:ext cx="448" cy="451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64" name="AutoShape 180"/>
            <p:cNvSpPr>
              <a:spLocks noChangeShapeType="1"/>
            </p:cNvSpPr>
            <p:nvPr/>
          </p:nvSpPr>
          <p:spPr bwMode="auto">
            <a:xfrm>
              <a:off x="3928" y="10516"/>
              <a:ext cx="132" cy="3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63" name="AutoShape 179"/>
            <p:cNvSpPr>
              <a:spLocks noChangeShapeType="1"/>
            </p:cNvSpPr>
            <p:nvPr/>
          </p:nvSpPr>
          <p:spPr bwMode="auto">
            <a:xfrm>
              <a:off x="5176" y="8202"/>
              <a:ext cx="784" cy="4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62" name="Oval 178"/>
            <p:cNvSpPr>
              <a:spLocks noChangeArrowheads="1"/>
            </p:cNvSpPr>
            <p:nvPr/>
          </p:nvSpPr>
          <p:spPr bwMode="auto">
            <a:xfrm>
              <a:off x="5012" y="6724"/>
              <a:ext cx="3349" cy="5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tyibcpujfngkadhsl’ ‘ermo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61" name="AutoShape 177"/>
            <p:cNvSpPr>
              <a:spLocks noChangeShapeType="1"/>
            </p:cNvSpPr>
            <p:nvPr/>
          </p:nvSpPr>
          <p:spPr bwMode="auto">
            <a:xfrm flipH="1">
              <a:off x="5176" y="7275"/>
              <a:ext cx="1387" cy="4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60" name="Oval 176"/>
            <p:cNvSpPr>
              <a:spLocks noChangeArrowheads="1"/>
            </p:cNvSpPr>
            <p:nvPr/>
          </p:nvSpPr>
          <p:spPr bwMode="auto">
            <a:xfrm>
              <a:off x="8740" y="7625"/>
              <a:ext cx="1702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adhsl’ ‘ermo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59" name="AutoShape 175"/>
            <p:cNvSpPr>
              <a:spLocks noChangeShapeType="1"/>
            </p:cNvSpPr>
            <p:nvPr/>
          </p:nvSpPr>
          <p:spPr bwMode="auto">
            <a:xfrm>
              <a:off x="6563" y="7275"/>
              <a:ext cx="3028" cy="3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58" name="Oval 174"/>
            <p:cNvSpPr>
              <a:spLocks noChangeArrowheads="1"/>
            </p:cNvSpPr>
            <p:nvPr/>
          </p:nvSpPr>
          <p:spPr bwMode="auto">
            <a:xfrm>
              <a:off x="6942" y="9253"/>
              <a:ext cx="501" cy="448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57" name="Oval 173"/>
            <p:cNvSpPr>
              <a:spLocks noChangeArrowheads="1"/>
            </p:cNvSpPr>
            <p:nvPr/>
          </p:nvSpPr>
          <p:spPr bwMode="auto">
            <a:xfrm>
              <a:off x="8114" y="9990"/>
              <a:ext cx="621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hsl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56" name="Oval 172"/>
            <p:cNvSpPr>
              <a:spLocks noChangeArrowheads="1"/>
            </p:cNvSpPr>
            <p:nvPr/>
          </p:nvSpPr>
          <p:spPr bwMode="auto">
            <a:xfrm>
              <a:off x="7350" y="9991"/>
              <a:ext cx="519" cy="450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55" name="AutoShape 171"/>
            <p:cNvSpPr>
              <a:spLocks noChangeShapeType="1"/>
            </p:cNvSpPr>
            <p:nvPr/>
          </p:nvSpPr>
          <p:spPr bwMode="auto">
            <a:xfrm>
              <a:off x="7963" y="9701"/>
              <a:ext cx="462" cy="2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54" name="Oval 170"/>
            <p:cNvSpPr>
              <a:spLocks noChangeArrowheads="1"/>
            </p:cNvSpPr>
            <p:nvPr/>
          </p:nvSpPr>
          <p:spPr bwMode="auto">
            <a:xfrm>
              <a:off x="8608" y="10727"/>
              <a:ext cx="451" cy="450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53" name="AutoShape 169"/>
            <p:cNvSpPr>
              <a:spLocks noChangeShapeType="1"/>
            </p:cNvSpPr>
            <p:nvPr/>
          </p:nvSpPr>
          <p:spPr bwMode="auto">
            <a:xfrm>
              <a:off x="8425" y="10441"/>
              <a:ext cx="409" cy="2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52" name="Oval 168"/>
            <p:cNvSpPr>
              <a:spLocks noChangeArrowheads="1"/>
            </p:cNvSpPr>
            <p:nvPr/>
          </p:nvSpPr>
          <p:spPr bwMode="auto">
            <a:xfrm>
              <a:off x="7398" y="11464"/>
              <a:ext cx="451" cy="451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h</a:t>
              </a:r>
              <a:endParaRPr kumimoji="0" lang="id-ID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51" name="Oval 167"/>
            <p:cNvSpPr>
              <a:spLocks noChangeArrowheads="1"/>
            </p:cNvSpPr>
            <p:nvPr/>
          </p:nvSpPr>
          <p:spPr bwMode="auto">
            <a:xfrm>
              <a:off x="8200" y="11464"/>
              <a:ext cx="450" cy="451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50" name="Oval 166"/>
            <p:cNvSpPr>
              <a:spLocks noChangeArrowheads="1"/>
            </p:cNvSpPr>
            <p:nvPr/>
          </p:nvSpPr>
          <p:spPr bwMode="auto">
            <a:xfrm>
              <a:off x="7749" y="10726"/>
              <a:ext cx="676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hs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49" name="AutoShape 165"/>
            <p:cNvSpPr>
              <a:spLocks noChangeShapeType="1"/>
            </p:cNvSpPr>
            <p:nvPr/>
          </p:nvSpPr>
          <p:spPr bwMode="auto">
            <a:xfrm flipH="1">
              <a:off x="7624" y="11177"/>
              <a:ext cx="463" cy="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48" name="AutoShape 164"/>
            <p:cNvSpPr>
              <a:spLocks noChangeShapeType="1"/>
            </p:cNvSpPr>
            <p:nvPr/>
          </p:nvSpPr>
          <p:spPr bwMode="auto">
            <a:xfrm>
              <a:off x="8087" y="11177"/>
              <a:ext cx="338" cy="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47" name="AutoShape 163"/>
            <p:cNvSpPr>
              <a:spLocks noChangeShapeType="1"/>
            </p:cNvSpPr>
            <p:nvPr/>
          </p:nvSpPr>
          <p:spPr bwMode="auto">
            <a:xfrm flipH="1">
              <a:off x="8087" y="10441"/>
              <a:ext cx="338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46" name="Oval 162"/>
            <p:cNvSpPr>
              <a:spLocks noChangeArrowheads="1"/>
            </p:cNvSpPr>
            <p:nvPr/>
          </p:nvSpPr>
          <p:spPr bwMode="auto">
            <a:xfrm>
              <a:off x="7570" y="9253"/>
              <a:ext cx="786" cy="4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dhsl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45" name="AutoShape 161"/>
            <p:cNvSpPr>
              <a:spLocks noChangeShapeType="1"/>
            </p:cNvSpPr>
            <p:nvPr/>
          </p:nvSpPr>
          <p:spPr bwMode="auto">
            <a:xfrm flipH="1">
              <a:off x="7610" y="9701"/>
              <a:ext cx="353" cy="2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44" name="Oval 160"/>
            <p:cNvSpPr>
              <a:spLocks noChangeArrowheads="1"/>
            </p:cNvSpPr>
            <p:nvPr/>
          </p:nvSpPr>
          <p:spPr bwMode="auto">
            <a:xfrm>
              <a:off x="7271" y="8613"/>
              <a:ext cx="1337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adhsl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43" name="AutoShape 159"/>
            <p:cNvSpPr>
              <a:spLocks noChangeShapeType="1"/>
            </p:cNvSpPr>
            <p:nvPr/>
          </p:nvSpPr>
          <p:spPr bwMode="auto">
            <a:xfrm flipH="1">
              <a:off x="7193" y="9064"/>
              <a:ext cx="747" cy="1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42" name="AutoShape 158"/>
            <p:cNvSpPr>
              <a:spLocks noChangeShapeType="1"/>
            </p:cNvSpPr>
            <p:nvPr/>
          </p:nvSpPr>
          <p:spPr bwMode="auto">
            <a:xfrm>
              <a:off x="7940" y="9064"/>
              <a:ext cx="23" cy="1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41" name="AutoShape 157"/>
            <p:cNvSpPr>
              <a:spLocks noChangeShapeType="1"/>
            </p:cNvSpPr>
            <p:nvPr/>
          </p:nvSpPr>
          <p:spPr bwMode="auto">
            <a:xfrm flipH="1">
              <a:off x="7940" y="8076"/>
              <a:ext cx="1651" cy="5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40" name="Oval 156"/>
            <p:cNvSpPr>
              <a:spLocks noChangeArrowheads="1"/>
            </p:cNvSpPr>
            <p:nvPr/>
          </p:nvSpPr>
          <p:spPr bwMode="auto">
            <a:xfrm>
              <a:off x="9065" y="8612"/>
              <a:ext cx="1104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‘ ‘ermo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39" name="Oval 155"/>
            <p:cNvSpPr>
              <a:spLocks noChangeArrowheads="1"/>
            </p:cNvSpPr>
            <p:nvPr/>
          </p:nvSpPr>
          <p:spPr bwMode="auto">
            <a:xfrm>
              <a:off x="8834" y="9352"/>
              <a:ext cx="556" cy="450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‘ ‘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38" name="AutoShape 154"/>
            <p:cNvSpPr>
              <a:spLocks noChangeShapeType="1"/>
            </p:cNvSpPr>
            <p:nvPr/>
          </p:nvSpPr>
          <p:spPr bwMode="auto">
            <a:xfrm flipH="1">
              <a:off x="9112" y="9063"/>
              <a:ext cx="505" cy="2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37" name="Oval 153"/>
            <p:cNvSpPr>
              <a:spLocks noChangeArrowheads="1"/>
            </p:cNvSpPr>
            <p:nvPr/>
          </p:nvSpPr>
          <p:spPr bwMode="auto">
            <a:xfrm>
              <a:off x="9480" y="9990"/>
              <a:ext cx="451" cy="451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36" name="Oval 152"/>
            <p:cNvSpPr>
              <a:spLocks noChangeArrowheads="1"/>
            </p:cNvSpPr>
            <p:nvPr/>
          </p:nvSpPr>
          <p:spPr bwMode="auto">
            <a:xfrm>
              <a:off x="9831" y="9252"/>
              <a:ext cx="950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ermo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35" name="AutoShape 151"/>
            <p:cNvSpPr>
              <a:spLocks noChangeShapeType="1"/>
            </p:cNvSpPr>
            <p:nvPr/>
          </p:nvSpPr>
          <p:spPr bwMode="auto">
            <a:xfrm flipH="1">
              <a:off x="9706" y="9703"/>
              <a:ext cx="600" cy="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34" name="AutoShape 150"/>
            <p:cNvSpPr>
              <a:spLocks noChangeShapeType="1"/>
            </p:cNvSpPr>
            <p:nvPr/>
          </p:nvSpPr>
          <p:spPr bwMode="auto">
            <a:xfrm>
              <a:off x="10306" y="9703"/>
              <a:ext cx="169" cy="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33" name="AutoShape 149"/>
            <p:cNvSpPr>
              <a:spLocks noChangeShapeType="1"/>
            </p:cNvSpPr>
            <p:nvPr/>
          </p:nvSpPr>
          <p:spPr bwMode="auto">
            <a:xfrm>
              <a:off x="9617" y="9063"/>
              <a:ext cx="689" cy="1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32" name="AutoShape 148"/>
            <p:cNvSpPr>
              <a:spLocks noChangeShapeType="1"/>
            </p:cNvSpPr>
            <p:nvPr/>
          </p:nvSpPr>
          <p:spPr bwMode="auto">
            <a:xfrm>
              <a:off x="9591" y="8076"/>
              <a:ext cx="26" cy="5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31" name="Oval 147"/>
            <p:cNvSpPr>
              <a:spLocks noChangeArrowheads="1"/>
            </p:cNvSpPr>
            <p:nvPr/>
          </p:nvSpPr>
          <p:spPr bwMode="auto">
            <a:xfrm>
              <a:off x="10057" y="9990"/>
              <a:ext cx="836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rmo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30" name="Oval 146"/>
            <p:cNvSpPr>
              <a:spLocks noChangeArrowheads="1"/>
            </p:cNvSpPr>
            <p:nvPr/>
          </p:nvSpPr>
          <p:spPr bwMode="auto">
            <a:xfrm>
              <a:off x="9480" y="10726"/>
              <a:ext cx="451" cy="450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29" name="AutoShape 145"/>
            <p:cNvSpPr>
              <a:spLocks noChangeShapeType="1"/>
            </p:cNvSpPr>
            <p:nvPr/>
          </p:nvSpPr>
          <p:spPr bwMode="auto">
            <a:xfrm flipH="1">
              <a:off x="9706" y="10441"/>
              <a:ext cx="769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28" name="Oval 144"/>
            <p:cNvSpPr>
              <a:spLocks noChangeArrowheads="1"/>
            </p:cNvSpPr>
            <p:nvPr/>
          </p:nvSpPr>
          <p:spPr bwMode="auto">
            <a:xfrm>
              <a:off x="9706" y="11464"/>
              <a:ext cx="451" cy="451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27" name="Oval 143"/>
            <p:cNvSpPr>
              <a:spLocks noChangeArrowheads="1"/>
            </p:cNvSpPr>
            <p:nvPr/>
          </p:nvSpPr>
          <p:spPr bwMode="auto">
            <a:xfrm>
              <a:off x="10508" y="11464"/>
              <a:ext cx="450" cy="451"/>
            </a:xfrm>
            <a:prstGeom prst="ellipse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26" name="Oval 142"/>
            <p:cNvSpPr>
              <a:spLocks noChangeArrowheads="1"/>
            </p:cNvSpPr>
            <p:nvPr/>
          </p:nvSpPr>
          <p:spPr bwMode="auto">
            <a:xfrm>
              <a:off x="10057" y="10726"/>
              <a:ext cx="676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mo</a:t>
              </a:r>
              <a:endParaRPr kumimoji="0" lang="id-ID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25" name="AutoShape 141"/>
            <p:cNvSpPr>
              <a:spLocks noChangeShapeType="1"/>
            </p:cNvSpPr>
            <p:nvPr/>
          </p:nvSpPr>
          <p:spPr bwMode="auto">
            <a:xfrm flipH="1">
              <a:off x="9932" y="11177"/>
              <a:ext cx="463" cy="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24" name="AutoShape 140"/>
            <p:cNvSpPr>
              <a:spLocks noChangeShapeType="1"/>
            </p:cNvSpPr>
            <p:nvPr/>
          </p:nvSpPr>
          <p:spPr bwMode="auto">
            <a:xfrm>
              <a:off x="10395" y="11177"/>
              <a:ext cx="338" cy="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523" name="AutoShape 139"/>
            <p:cNvSpPr>
              <a:spLocks noChangeShapeType="1"/>
            </p:cNvSpPr>
            <p:nvPr/>
          </p:nvSpPr>
          <p:spPr bwMode="auto">
            <a:xfrm flipH="1">
              <a:off x="10395" y="10441"/>
              <a:ext cx="80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</p:grpSp>
      <p:sp>
        <p:nvSpPr>
          <p:cNvPr id="16653" name="Rectangle 269"/>
          <p:cNvSpPr>
            <a:spLocks noChangeArrowheads="1"/>
          </p:cNvSpPr>
          <p:nvPr/>
        </p:nvSpPr>
        <p:spPr bwMode="auto">
          <a:xfrm>
            <a:off x="457200" y="389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Pembentukan pohon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/>
              <a:t>{</a:t>
            </a:r>
            <a:r>
              <a:rPr lang="id-ID" sz="1200" dirty="0"/>
              <a:t>‘ ’</a:t>
            </a:r>
            <a:r>
              <a:rPr lang="en-US" sz="1200" dirty="0"/>
              <a:t>=27, a=24, b=2, c=2, d=12, e=15, f=3, g=11, h=3, </a:t>
            </a:r>
            <a:r>
              <a:rPr lang="en-US" sz="1200" dirty="0" err="1"/>
              <a:t>i</a:t>
            </a:r>
            <a:r>
              <a:rPr lang="en-US" sz="1200" dirty="0"/>
              <a:t>=9, j=2, k=11, l=7, m=4, n=21, o=4, p=5, r=8, s=3, t=4, u=5, y=4}</a:t>
            </a:r>
            <a:endParaRPr lang="id-ID" sz="1200" dirty="0"/>
          </a:p>
          <a:p>
            <a:pPr>
              <a:buNone/>
            </a:pPr>
            <a:r>
              <a:rPr lang="id-ID" sz="1200" dirty="0"/>
              <a:t> </a:t>
            </a:r>
            <a:r>
              <a:rPr lang="id-ID" sz="1200" dirty="0" smtClean="0"/>
              <a:t>Urut </a:t>
            </a:r>
            <a:r>
              <a:rPr lang="id-ID" sz="1200" dirty="0"/>
              <a:t>berdasarkan frekuensi kecil ke besar:</a:t>
            </a:r>
          </a:p>
          <a:p>
            <a:pPr>
              <a:buNone/>
            </a:pPr>
            <a:r>
              <a:rPr lang="en-US" sz="1200" dirty="0"/>
              <a:t>b=2, c=2, j=2, f=3, h=3, s=3,m=4, o=4, t=4, y=4</a:t>
            </a:r>
            <a:r>
              <a:rPr lang="id-ID" sz="1200" dirty="0"/>
              <a:t>, </a:t>
            </a:r>
            <a:r>
              <a:rPr lang="en-US" sz="1200" dirty="0"/>
              <a:t>p=5, u=5, l=7, r=8, </a:t>
            </a:r>
            <a:r>
              <a:rPr lang="en-US" sz="1200" dirty="0" err="1"/>
              <a:t>i</a:t>
            </a:r>
            <a:r>
              <a:rPr lang="en-US" sz="1200" dirty="0"/>
              <a:t>=9, g=11, k=11, d=12, e=15, n=21, a=24, </a:t>
            </a:r>
            <a:r>
              <a:rPr lang="id-ID" sz="1200" dirty="0"/>
              <a:t>‘ ’</a:t>
            </a:r>
            <a:r>
              <a:rPr lang="en-US" sz="1200" dirty="0"/>
              <a:t>=27 </a:t>
            </a:r>
            <a:endParaRPr lang="id-ID" sz="1200" dirty="0"/>
          </a:p>
          <a:p>
            <a:pPr>
              <a:buNone/>
            </a:pPr>
            <a:r>
              <a:rPr lang="en-US" sz="1200" dirty="0" smtClean="0"/>
              <a:t>j=2</a:t>
            </a:r>
            <a:r>
              <a:rPr lang="en-US" sz="1200" dirty="0"/>
              <a:t>, f=3, h=3, s=3,m=4, o=4, t=4, y=4</a:t>
            </a:r>
            <a:r>
              <a:rPr lang="id-ID" sz="1200" dirty="0"/>
              <a:t>, </a:t>
            </a:r>
            <a:r>
              <a:rPr lang="en-US" sz="1200" dirty="0" err="1"/>
              <a:t>bc</a:t>
            </a:r>
            <a:r>
              <a:rPr lang="en-US" sz="1200" dirty="0"/>
              <a:t>=</a:t>
            </a:r>
            <a:r>
              <a:rPr lang="id-ID" sz="1200" dirty="0"/>
              <a:t>4</a:t>
            </a:r>
            <a:r>
              <a:rPr lang="en-US" sz="1200" dirty="0"/>
              <a:t>,p=5, u=5, l=7, r=8, </a:t>
            </a:r>
            <a:r>
              <a:rPr lang="en-US" sz="1200" dirty="0" err="1"/>
              <a:t>i</a:t>
            </a:r>
            <a:r>
              <a:rPr lang="en-US" sz="1200" dirty="0"/>
              <a:t>=9, g=11, k=11, d=12, e=15, n=21, a=24, </a:t>
            </a:r>
            <a:r>
              <a:rPr lang="id-ID" sz="1200" dirty="0"/>
              <a:t>‘ ’</a:t>
            </a:r>
            <a:r>
              <a:rPr lang="en-US" sz="1200" dirty="0"/>
              <a:t>=27</a:t>
            </a:r>
            <a:endParaRPr lang="id-ID" sz="1200" dirty="0"/>
          </a:p>
          <a:p>
            <a:pPr>
              <a:buNone/>
            </a:pPr>
            <a:r>
              <a:rPr lang="en-US" sz="1200" dirty="0" smtClean="0"/>
              <a:t>h=3</a:t>
            </a:r>
            <a:r>
              <a:rPr lang="en-US" sz="1200" dirty="0"/>
              <a:t>, s=3,m=4, o=4, t=4, y=4</a:t>
            </a:r>
            <a:r>
              <a:rPr lang="id-ID" sz="1200" dirty="0"/>
              <a:t>, </a:t>
            </a:r>
            <a:r>
              <a:rPr lang="en-US" sz="1200" dirty="0" err="1"/>
              <a:t>bc</a:t>
            </a:r>
            <a:r>
              <a:rPr lang="en-US" sz="1200" dirty="0"/>
              <a:t>=</a:t>
            </a:r>
            <a:r>
              <a:rPr lang="id-ID" sz="1200" dirty="0"/>
              <a:t>4</a:t>
            </a:r>
            <a:r>
              <a:rPr lang="en-US" sz="1200" dirty="0"/>
              <a:t>,p=5, u=5, j</a:t>
            </a:r>
            <a:r>
              <a:rPr lang="id-ID" sz="1200" dirty="0"/>
              <a:t>f</a:t>
            </a:r>
            <a:r>
              <a:rPr lang="en-US" sz="1200" dirty="0"/>
              <a:t> =</a:t>
            </a:r>
            <a:r>
              <a:rPr lang="id-ID" sz="1200" dirty="0"/>
              <a:t>5</a:t>
            </a:r>
            <a:r>
              <a:rPr lang="en-US" sz="1200" dirty="0"/>
              <a:t>, l=7, r=8, </a:t>
            </a:r>
            <a:r>
              <a:rPr lang="en-US" sz="1200" dirty="0" err="1"/>
              <a:t>i</a:t>
            </a:r>
            <a:r>
              <a:rPr lang="en-US" sz="1200" dirty="0"/>
              <a:t>=9, g=11, k=11, d=12, e=15, n=21, a=24, </a:t>
            </a:r>
            <a:r>
              <a:rPr lang="id-ID" sz="1200" dirty="0"/>
              <a:t>‘ ’</a:t>
            </a:r>
            <a:r>
              <a:rPr lang="en-US" sz="1200" dirty="0"/>
              <a:t>=27</a:t>
            </a:r>
            <a:endParaRPr lang="id-ID" sz="1200" dirty="0"/>
          </a:p>
          <a:p>
            <a:pPr>
              <a:buNone/>
            </a:pPr>
            <a:r>
              <a:rPr lang="en-US" sz="1200" dirty="0" smtClean="0"/>
              <a:t>m=4</a:t>
            </a:r>
            <a:r>
              <a:rPr lang="en-US" sz="1200" dirty="0"/>
              <a:t>, o=4, t=4, y=4</a:t>
            </a:r>
            <a:r>
              <a:rPr lang="id-ID" sz="1200" dirty="0"/>
              <a:t>, </a:t>
            </a:r>
            <a:r>
              <a:rPr lang="en-US" sz="1200" dirty="0" err="1"/>
              <a:t>bc</a:t>
            </a:r>
            <a:r>
              <a:rPr lang="en-US" sz="1200" dirty="0"/>
              <a:t>=</a:t>
            </a:r>
            <a:r>
              <a:rPr lang="id-ID" sz="1200" dirty="0"/>
              <a:t>4</a:t>
            </a:r>
            <a:r>
              <a:rPr lang="en-US" sz="1200" dirty="0"/>
              <a:t>,p=5, u=5, j</a:t>
            </a:r>
            <a:r>
              <a:rPr lang="id-ID" sz="1200" dirty="0"/>
              <a:t>f=5</a:t>
            </a:r>
            <a:r>
              <a:rPr lang="en-US" sz="1200" dirty="0"/>
              <a:t>,</a:t>
            </a:r>
            <a:r>
              <a:rPr lang="en-US" sz="1200" dirty="0" err="1"/>
              <a:t>hs</a:t>
            </a:r>
            <a:r>
              <a:rPr lang="en-US" sz="1200" dirty="0"/>
              <a:t>=</a:t>
            </a:r>
            <a:r>
              <a:rPr lang="id-ID" sz="1200" dirty="0"/>
              <a:t>6</a:t>
            </a:r>
            <a:r>
              <a:rPr lang="en-US" sz="1200" dirty="0"/>
              <a:t>,l=7, r=8, </a:t>
            </a:r>
            <a:r>
              <a:rPr lang="en-US" sz="1200" dirty="0" err="1"/>
              <a:t>i</a:t>
            </a:r>
            <a:r>
              <a:rPr lang="en-US" sz="1200" dirty="0"/>
              <a:t>=9, g=11, k=11, d=12, e=15, n=21, a=24, </a:t>
            </a:r>
            <a:r>
              <a:rPr lang="id-ID" sz="1200" dirty="0"/>
              <a:t>‘ ’</a:t>
            </a:r>
            <a:r>
              <a:rPr lang="en-US" sz="1200" dirty="0"/>
              <a:t>=27</a:t>
            </a:r>
            <a:endParaRPr lang="id-ID" sz="1200" dirty="0"/>
          </a:p>
          <a:p>
            <a:pPr>
              <a:buNone/>
            </a:pPr>
            <a:r>
              <a:rPr lang="en-US" sz="1200" dirty="0" smtClean="0"/>
              <a:t>t=4</a:t>
            </a:r>
            <a:r>
              <a:rPr lang="en-US" sz="1200" dirty="0"/>
              <a:t>, y=4</a:t>
            </a:r>
            <a:r>
              <a:rPr lang="id-ID" sz="1200" dirty="0"/>
              <a:t>, </a:t>
            </a:r>
            <a:r>
              <a:rPr lang="en-US" sz="1200" dirty="0" err="1"/>
              <a:t>bc</a:t>
            </a:r>
            <a:r>
              <a:rPr lang="en-US" sz="1200" dirty="0"/>
              <a:t>=</a:t>
            </a:r>
            <a:r>
              <a:rPr lang="id-ID" sz="1200" dirty="0"/>
              <a:t>4</a:t>
            </a:r>
            <a:r>
              <a:rPr lang="en-US" sz="1200" dirty="0"/>
              <a:t>,p=5, u=5, j</a:t>
            </a:r>
            <a:r>
              <a:rPr lang="id-ID" sz="1200" dirty="0"/>
              <a:t>f=5</a:t>
            </a:r>
            <a:r>
              <a:rPr lang="en-US" sz="1200" dirty="0"/>
              <a:t>,</a:t>
            </a:r>
            <a:r>
              <a:rPr lang="en-US" sz="1200" dirty="0" err="1"/>
              <a:t>hs</a:t>
            </a:r>
            <a:r>
              <a:rPr lang="en-US" sz="1200" dirty="0"/>
              <a:t>=</a:t>
            </a:r>
            <a:r>
              <a:rPr lang="id-ID" sz="1200" dirty="0"/>
              <a:t>6</a:t>
            </a:r>
            <a:r>
              <a:rPr lang="en-US" sz="1200" dirty="0"/>
              <a:t>,l=7, r=8, 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8</a:t>
            </a:r>
            <a:r>
              <a:rPr lang="en-US" sz="1200" dirty="0"/>
              <a:t>, </a:t>
            </a:r>
            <a:r>
              <a:rPr lang="en-US" sz="1200" dirty="0" err="1"/>
              <a:t>i</a:t>
            </a:r>
            <a:r>
              <a:rPr lang="en-US" sz="1200" dirty="0"/>
              <a:t>=9, g=11, k=11, d=12, e=15, n=21, a=24, </a:t>
            </a:r>
            <a:r>
              <a:rPr lang="id-ID" sz="1200" dirty="0"/>
              <a:t>‘ ’</a:t>
            </a:r>
            <a:r>
              <a:rPr lang="en-US" sz="1200" dirty="0"/>
              <a:t>=27 </a:t>
            </a:r>
            <a:endParaRPr lang="id-ID" sz="1200" dirty="0"/>
          </a:p>
          <a:p>
            <a:pPr>
              <a:buNone/>
            </a:pPr>
            <a:r>
              <a:rPr lang="en-US" sz="1200" dirty="0" err="1" smtClean="0"/>
              <a:t>bc</a:t>
            </a:r>
            <a:r>
              <a:rPr lang="en-US" sz="1200" dirty="0" smtClean="0"/>
              <a:t>=</a:t>
            </a:r>
            <a:r>
              <a:rPr lang="id-ID" sz="1200" dirty="0"/>
              <a:t>4</a:t>
            </a:r>
            <a:r>
              <a:rPr lang="en-US" sz="1200" dirty="0"/>
              <a:t>,p=5, u=5, j</a:t>
            </a:r>
            <a:r>
              <a:rPr lang="id-ID" sz="1200" dirty="0"/>
              <a:t>f=5</a:t>
            </a:r>
            <a:r>
              <a:rPr lang="en-US" sz="1200" dirty="0"/>
              <a:t>,</a:t>
            </a:r>
            <a:r>
              <a:rPr lang="en-US" sz="1200" dirty="0" err="1"/>
              <a:t>hs</a:t>
            </a:r>
            <a:r>
              <a:rPr lang="en-US" sz="1200" dirty="0"/>
              <a:t>=</a:t>
            </a:r>
            <a:r>
              <a:rPr lang="id-ID" sz="1200" dirty="0"/>
              <a:t>6</a:t>
            </a:r>
            <a:r>
              <a:rPr lang="en-US" sz="1200" dirty="0"/>
              <a:t>,l=7, r=8, 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8</a:t>
            </a:r>
            <a:r>
              <a:rPr lang="en-US" sz="1200" dirty="0"/>
              <a:t>, </a:t>
            </a:r>
            <a:r>
              <a:rPr lang="en-US" sz="1200" dirty="0" err="1"/>
              <a:t>ty</a:t>
            </a:r>
            <a:r>
              <a:rPr lang="en-US" sz="1200" dirty="0"/>
              <a:t>=</a:t>
            </a:r>
            <a:r>
              <a:rPr lang="id-ID" sz="1200" dirty="0"/>
              <a:t>8, </a:t>
            </a:r>
            <a:r>
              <a:rPr lang="en-US" sz="1200" dirty="0" err="1"/>
              <a:t>i</a:t>
            </a:r>
            <a:r>
              <a:rPr lang="en-US" sz="1200" dirty="0"/>
              <a:t>=9, g=11, k=11, d=12, e=15, n=21, a=24, </a:t>
            </a:r>
            <a:r>
              <a:rPr lang="id-ID" sz="1200" dirty="0"/>
              <a:t>‘ ’</a:t>
            </a:r>
            <a:r>
              <a:rPr lang="en-US" sz="1200" dirty="0"/>
              <a:t>=27</a:t>
            </a:r>
            <a:endParaRPr lang="id-ID" sz="1200" dirty="0"/>
          </a:p>
          <a:p>
            <a:pPr>
              <a:buNone/>
            </a:pPr>
            <a:r>
              <a:rPr lang="en-US" sz="1200" dirty="0" smtClean="0"/>
              <a:t>u=5</a:t>
            </a:r>
            <a:r>
              <a:rPr lang="en-US" sz="1200" dirty="0"/>
              <a:t>, j</a:t>
            </a:r>
            <a:r>
              <a:rPr lang="id-ID" sz="1200" dirty="0"/>
              <a:t>f=5</a:t>
            </a:r>
            <a:r>
              <a:rPr lang="en-US" sz="1200" dirty="0"/>
              <a:t>,</a:t>
            </a:r>
            <a:r>
              <a:rPr lang="en-US" sz="1200" dirty="0" err="1"/>
              <a:t>hs</a:t>
            </a:r>
            <a:r>
              <a:rPr lang="en-US" sz="1200" dirty="0"/>
              <a:t>=</a:t>
            </a:r>
            <a:r>
              <a:rPr lang="id-ID" sz="1200" dirty="0"/>
              <a:t>6</a:t>
            </a:r>
            <a:r>
              <a:rPr lang="en-US" sz="1200" dirty="0"/>
              <a:t>,l=7, r=8, 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8</a:t>
            </a:r>
            <a:r>
              <a:rPr lang="en-US" sz="1200" dirty="0"/>
              <a:t>, </a:t>
            </a:r>
            <a:r>
              <a:rPr lang="en-US" sz="1200" dirty="0" err="1"/>
              <a:t>ty</a:t>
            </a:r>
            <a:r>
              <a:rPr lang="en-US" sz="1200" dirty="0"/>
              <a:t>=</a:t>
            </a:r>
            <a:r>
              <a:rPr lang="id-ID" sz="1200" dirty="0"/>
              <a:t>8, </a:t>
            </a:r>
            <a:r>
              <a:rPr lang="en-US" sz="1200" dirty="0" err="1"/>
              <a:t>i</a:t>
            </a:r>
            <a:r>
              <a:rPr lang="en-US" sz="1200" dirty="0"/>
              <a:t>=9, </a:t>
            </a:r>
            <a:r>
              <a:rPr lang="en-US" sz="1200" dirty="0" err="1"/>
              <a:t>bcp</a:t>
            </a:r>
            <a:r>
              <a:rPr lang="en-US" sz="1200" dirty="0"/>
              <a:t>=</a:t>
            </a:r>
            <a:r>
              <a:rPr lang="id-ID" sz="1200" dirty="0"/>
              <a:t>9</a:t>
            </a:r>
            <a:r>
              <a:rPr lang="en-US" sz="1200" dirty="0"/>
              <a:t>, g=11, k=11, d=12, e=15, n=21, a=24, </a:t>
            </a:r>
            <a:r>
              <a:rPr lang="id-ID" sz="1200" dirty="0"/>
              <a:t>‘ ’</a:t>
            </a:r>
            <a:r>
              <a:rPr lang="en-US" sz="1200" dirty="0"/>
              <a:t>=27 </a:t>
            </a:r>
            <a:endParaRPr lang="id-ID" sz="1200" dirty="0"/>
          </a:p>
          <a:p>
            <a:pPr>
              <a:buNone/>
            </a:pPr>
            <a:r>
              <a:rPr lang="en-US" sz="1200" dirty="0" err="1" smtClean="0"/>
              <a:t>hs</a:t>
            </a:r>
            <a:r>
              <a:rPr lang="en-US" sz="1200" dirty="0" smtClean="0"/>
              <a:t>=</a:t>
            </a:r>
            <a:r>
              <a:rPr lang="id-ID" sz="1200" dirty="0"/>
              <a:t>6</a:t>
            </a:r>
            <a:r>
              <a:rPr lang="en-US" sz="1200" dirty="0"/>
              <a:t>,l=7, r=8, 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8</a:t>
            </a:r>
            <a:r>
              <a:rPr lang="en-US" sz="1200" dirty="0"/>
              <a:t>, </a:t>
            </a:r>
            <a:r>
              <a:rPr lang="en-US" sz="1200" dirty="0" err="1"/>
              <a:t>ty</a:t>
            </a:r>
            <a:r>
              <a:rPr lang="en-US" sz="1200" dirty="0"/>
              <a:t>=</a:t>
            </a:r>
            <a:r>
              <a:rPr lang="id-ID" sz="1200" dirty="0"/>
              <a:t>8, </a:t>
            </a:r>
            <a:r>
              <a:rPr lang="en-US" sz="1200" dirty="0" err="1"/>
              <a:t>i</a:t>
            </a:r>
            <a:r>
              <a:rPr lang="en-US" sz="1200" dirty="0"/>
              <a:t>=9, </a:t>
            </a:r>
            <a:r>
              <a:rPr lang="en-US" sz="1200" dirty="0" err="1"/>
              <a:t>bcp</a:t>
            </a:r>
            <a:r>
              <a:rPr lang="en-US" sz="1200" dirty="0"/>
              <a:t>=</a:t>
            </a:r>
            <a:r>
              <a:rPr lang="id-ID" sz="1200" dirty="0"/>
              <a:t>9</a:t>
            </a:r>
            <a:r>
              <a:rPr lang="en-US" sz="1200" dirty="0"/>
              <a:t>, </a:t>
            </a:r>
            <a:r>
              <a:rPr lang="en-US" sz="1200" dirty="0" err="1"/>
              <a:t>uj</a:t>
            </a:r>
            <a:r>
              <a:rPr lang="id-ID" sz="1200" dirty="0"/>
              <a:t>f=10</a:t>
            </a:r>
            <a:r>
              <a:rPr lang="en-US" sz="1200" dirty="0"/>
              <a:t>, g=11, k=11, d=12, e=15, n=21, a=24, </a:t>
            </a:r>
            <a:r>
              <a:rPr lang="id-ID" sz="1200" dirty="0"/>
              <a:t>‘ ’</a:t>
            </a:r>
            <a:r>
              <a:rPr lang="en-US" sz="1200" dirty="0"/>
              <a:t>=27 </a:t>
            </a:r>
            <a:endParaRPr lang="id-ID" sz="1200" dirty="0"/>
          </a:p>
          <a:p>
            <a:pPr>
              <a:buNone/>
            </a:pPr>
            <a:r>
              <a:rPr lang="en-US" sz="1200" dirty="0" smtClean="0"/>
              <a:t>r=8</a:t>
            </a:r>
            <a:r>
              <a:rPr lang="en-US" sz="1200" dirty="0"/>
              <a:t>, 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8</a:t>
            </a:r>
            <a:r>
              <a:rPr lang="en-US" sz="1200" dirty="0"/>
              <a:t>, </a:t>
            </a:r>
            <a:r>
              <a:rPr lang="en-US" sz="1200" dirty="0" err="1"/>
              <a:t>ty</a:t>
            </a:r>
            <a:r>
              <a:rPr lang="en-US" sz="1200" dirty="0"/>
              <a:t>=</a:t>
            </a:r>
            <a:r>
              <a:rPr lang="id-ID" sz="1200" dirty="0"/>
              <a:t>8, </a:t>
            </a:r>
            <a:r>
              <a:rPr lang="en-US" sz="1200" dirty="0" err="1"/>
              <a:t>i</a:t>
            </a:r>
            <a:r>
              <a:rPr lang="en-US" sz="1200" dirty="0"/>
              <a:t>=9, </a:t>
            </a:r>
            <a:r>
              <a:rPr lang="en-US" sz="1200" dirty="0" err="1"/>
              <a:t>bcp</a:t>
            </a:r>
            <a:r>
              <a:rPr lang="en-US" sz="1200" dirty="0"/>
              <a:t>=</a:t>
            </a:r>
            <a:r>
              <a:rPr lang="id-ID" sz="1200" dirty="0"/>
              <a:t>9</a:t>
            </a:r>
            <a:r>
              <a:rPr lang="en-US" sz="1200" dirty="0"/>
              <a:t>, </a:t>
            </a:r>
            <a:r>
              <a:rPr lang="en-US" sz="1200" dirty="0" err="1"/>
              <a:t>uj</a:t>
            </a:r>
            <a:r>
              <a:rPr lang="id-ID" sz="1200" dirty="0"/>
              <a:t>f=10</a:t>
            </a:r>
            <a:r>
              <a:rPr lang="en-US" sz="1200" dirty="0"/>
              <a:t>, g=11, k=11, d=12, </a:t>
            </a:r>
            <a:r>
              <a:rPr lang="en-US" sz="1200" dirty="0" err="1"/>
              <a:t>hsl</a:t>
            </a:r>
            <a:r>
              <a:rPr lang="en-US" sz="1200" dirty="0"/>
              <a:t>=</a:t>
            </a:r>
            <a:r>
              <a:rPr lang="id-ID" sz="1200" dirty="0"/>
              <a:t>13</a:t>
            </a:r>
            <a:r>
              <a:rPr lang="en-US" sz="1200" dirty="0"/>
              <a:t>, e=15, n=21, a=24, </a:t>
            </a:r>
            <a:r>
              <a:rPr lang="id-ID" sz="1200" dirty="0"/>
              <a:t>‘ ’</a:t>
            </a:r>
            <a:r>
              <a:rPr lang="en-US" sz="1200" dirty="0"/>
              <a:t>=27 </a:t>
            </a:r>
            <a:endParaRPr lang="id-ID" sz="1200" dirty="0"/>
          </a:p>
          <a:p>
            <a:pPr>
              <a:buNone/>
            </a:pPr>
            <a:r>
              <a:rPr lang="en-US" sz="1200" dirty="0" err="1" smtClean="0"/>
              <a:t>ty</a:t>
            </a:r>
            <a:r>
              <a:rPr lang="en-US" sz="1200" dirty="0" smtClean="0"/>
              <a:t>=</a:t>
            </a:r>
            <a:r>
              <a:rPr lang="id-ID" sz="1200" dirty="0"/>
              <a:t>8, </a:t>
            </a:r>
            <a:r>
              <a:rPr lang="en-US" sz="1200" dirty="0" err="1"/>
              <a:t>i</a:t>
            </a:r>
            <a:r>
              <a:rPr lang="en-US" sz="1200" dirty="0"/>
              <a:t>=9, </a:t>
            </a:r>
            <a:r>
              <a:rPr lang="en-US" sz="1200" dirty="0" err="1"/>
              <a:t>bcp</a:t>
            </a:r>
            <a:r>
              <a:rPr lang="en-US" sz="1200" dirty="0"/>
              <a:t>=</a:t>
            </a:r>
            <a:r>
              <a:rPr lang="id-ID" sz="1200" dirty="0"/>
              <a:t>9</a:t>
            </a:r>
            <a:r>
              <a:rPr lang="en-US" sz="1200" dirty="0"/>
              <a:t>, </a:t>
            </a:r>
            <a:r>
              <a:rPr lang="en-US" sz="1200" dirty="0" err="1"/>
              <a:t>uj</a:t>
            </a:r>
            <a:r>
              <a:rPr lang="id-ID" sz="1200" dirty="0"/>
              <a:t>f=10</a:t>
            </a:r>
            <a:r>
              <a:rPr lang="en-US" sz="1200" dirty="0"/>
              <a:t>, g=11, k=11, d=12, </a:t>
            </a:r>
            <a:r>
              <a:rPr lang="en-US" sz="1200" dirty="0" err="1"/>
              <a:t>hsl</a:t>
            </a:r>
            <a:r>
              <a:rPr lang="en-US" sz="1200" dirty="0"/>
              <a:t>=</a:t>
            </a:r>
            <a:r>
              <a:rPr lang="id-ID" sz="1200" dirty="0"/>
              <a:t>13</a:t>
            </a:r>
            <a:r>
              <a:rPr lang="en-US" sz="1200" dirty="0"/>
              <a:t>, e=15, </a:t>
            </a:r>
            <a:r>
              <a:rPr lang="en-US" sz="1200" dirty="0" err="1"/>
              <a:t>rm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16</a:t>
            </a:r>
            <a:r>
              <a:rPr lang="en-US" sz="1200" dirty="0"/>
              <a:t>, n=21, a=24, </a:t>
            </a:r>
            <a:r>
              <a:rPr lang="id-ID" sz="1200" dirty="0"/>
              <a:t>‘ ’</a:t>
            </a:r>
            <a:r>
              <a:rPr lang="en-US" sz="1200" dirty="0"/>
              <a:t>=27 </a:t>
            </a:r>
            <a:endParaRPr lang="id-ID" sz="1200" dirty="0"/>
          </a:p>
          <a:p>
            <a:pPr>
              <a:buNone/>
            </a:pPr>
            <a:r>
              <a:rPr lang="en-US" sz="1200" dirty="0" err="1" smtClean="0"/>
              <a:t>bcp</a:t>
            </a:r>
            <a:r>
              <a:rPr lang="en-US" sz="1200" dirty="0" smtClean="0"/>
              <a:t>=</a:t>
            </a:r>
            <a:r>
              <a:rPr lang="id-ID" sz="1200" dirty="0"/>
              <a:t>9</a:t>
            </a:r>
            <a:r>
              <a:rPr lang="en-US" sz="1200" dirty="0"/>
              <a:t>, </a:t>
            </a:r>
            <a:r>
              <a:rPr lang="en-US" sz="1200" dirty="0" err="1"/>
              <a:t>uj</a:t>
            </a:r>
            <a:r>
              <a:rPr lang="id-ID" sz="1200" dirty="0"/>
              <a:t>f=10</a:t>
            </a:r>
            <a:r>
              <a:rPr lang="en-US" sz="1200" dirty="0"/>
              <a:t>, g=11, k=11, d=12, </a:t>
            </a:r>
            <a:r>
              <a:rPr lang="en-US" sz="1200" dirty="0" err="1"/>
              <a:t>hsl</a:t>
            </a:r>
            <a:r>
              <a:rPr lang="en-US" sz="1200" dirty="0"/>
              <a:t>=</a:t>
            </a:r>
            <a:r>
              <a:rPr lang="id-ID" sz="1200" dirty="0"/>
              <a:t>13</a:t>
            </a:r>
            <a:r>
              <a:rPr lang="en-US" sz="1200" dirty="0"/>
              <a:t>, e=15, </a:t>
            </a:r>
            <a:r>
              <a:rPr lang="en-US" sz="1200" dirty="0" err="1"/>
              <a:t>rm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16</a:t>
            </a:r>
            <a:r>
              <a:rPr lang="en-US" sz="1200" dirty="0"/>
              <a:t>, </a:t>
            </a:r>
            <a:r>
              <a:rPr lang="en-US" sz="1200" dirty="0" err="1"/>
              <a:t>tyi</a:t>
            </a:r>
            <a:r>
              <a:rPr lang="en-US" sz="1200" dirty="0"/>
              <a:t>=</a:t>
            </a:r>
            <a:r>
              <a:rPr lang="id-ID" sz="1200" dirty="0"/>
              <a:t>17</a:t>
            </a:r>
            <a:r>
              <a:rPr lang="en-US" sz="1200" dirty="0"/>
              <a:t>, n=21, a=24, </a:t>
            </a:r>
            <a:r>
              <a:rPr lang="id-ID" sz="1200" dirty="0"/>
              <a:t>‘ ’</a:t>
            </a:r>
            <a:r>
              <a:rPr lang="en-US" sz="1200" dirty="0"/>
              <a:t>=27 </a:t>
            </a:r>
            <a:endParaRPr lang="id-ID" sz="1200" dirty="0"/>
          </a:p>
          <a:p>
            <a:pPr>
              <a:buNone/>
            </a:pPr>
            <a:r>
              <a:rPr lang="en-US" sz="1200" dirty="0" smtClean="0"/>
              <a:t>g=11</a:t>
            </a:r>
            <a:r>
              <a:rPr lang="en-US" sz="1200" dirty="0"/>
              <a:t>, k=11, d=12, </a:t>
            </a:r>
            <a:r>
              <a:rPr lang="en-US" sz="1200" dirty="0" err="1"/>
              <a:t>hsl</a:t>
            </a:r>
            <a:r>
              <a:rPr lang="en-US" sz="1200" dirty="0"/>
              <a:t>=</a:t>
            </a:r>
            <a:r>
              <a:rPr lang="id-ID" sz="1200" dirty="0"/>
              <a:t>13</a:t>
            </a:r>
            <a:r>
              <a:rPr lang="en-US" sz="1200" dirty="0"/>
              <a:t>, e=15, </a:t>
            </a:r>
            <a:r>
              <a:rPr lang="en-US" sz="1200" dirty="0" err="1"/>
              <a:t>rm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16</a:t>
            </a:r>
            <a:r>
              <a:rPr lang="en-US" sz="1200" dirty="0"/>
              <a:t>, </a:t>
            </a:r>
            <a:r>
              <a:rPr lang="en-US" sz="1200" dirty="0" err="1"/>
              <a:t>tyi</a:t>
            </a:r>
            <a:r>
              <a:rPr lang="en-US" sz="1200" dirty="0"/>
              <a:t>=</a:t>
            </a:r>
            <a:r>
              <a:rPr lang="id-ID" sz="1200" dirty="0"/>
              <a:t>17</a:t>
            </a:r>
            <a:r>
              <a:rPr lang="en-US" sz="1200" dirty="0"/>
              <a:t>, </a:t>
            </a:r>
            <a:r>
              <a:rPr lang="en-US" sz="1200" dirty="0" err="1"/>
              <a:t>bcpuj</a:t>
            </a:r>
            <a:r>
              <a:rPr lang="id-ID" sz="1200" dirty="0"/>
              <a:t>f=19</a:t>
            </a:r>
            <a:r>
              <a:rPr lang="en-US" sz="1200" dirty="0"/>
              <a:t>, n=21, a=24, </a:t>
            </a:r>
            <a:r>
              <a:rPr lang="id-ID" sz="1200" dirty="0"/>
              <a:t>‘ ’</a:t>
            </a:r>
            <a:r>
              <a:rPr lang="en-US" sz="1200" dirty="0"/>
              <a:t>=27 </a:t>
            </a:r>
            <a:endParaRPr lang="id-ID" sz="1200" dirty="0"/>
          </a:p>
          <a:p>
            <a:pPr>
              <a:buNone/>
            </a:pPr>
            <a:r>
              <a:rPr lang="en-US" sz="1200" dirty="0" smtClean="0"/>
              <a:t>d=12</a:t>
            </a:r>
            <a:r>
              <a:rPr lang="en-US" sz="1200" dirty="0"/>
              <a:t>, </a:t>
            </a:r>
            <a:r>
              <a:rPr lang="en-US" sz="1200" dirty="0" err="1"/>
              <a:t>hsl</a:t>
            </a:r>
            <a:r>
              <a:rPr lang="en-US" sz="1200" dirty="0"/>
              <a:t>=</a:t>
            </a:r>
            <a:r>
              <a:rPr lang="id-ID" sz="1200" dirty="0"/>
              <a:t>13</a:t>
            </a:r>
            <a:r>
              <a:rPr lang="en-US" sz="1200" dirty="0"/>
              <a:t>, e=15, </a:t>
            </a:r>
            <a:r>
              <a:rPr lang="en-US" sz="1200" dirty="0" err="1"/>
              <a:t>rm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16</a:t>
            </a:r>
            <a:r>
              <a:rPr lang="en-US" sz="1200" dirty="0"/>
              <a:t>, </a:t>
            </a:r>
            <a:r>
              <a:rPr lang="en-US" sz="1200" dirty="0" err="1"/>
              <a:t>tyi</a:t>
            </a:r>
            <a:r>
              <a:rPr lang="en-US" sz="1200" dirty="0"/>
              <a:t>=</a:t>
            </a:r>
            <a:r>
              <a:rPr lang="id-ID" sz="1200" dirty="0"/>
              <a:t>17</a:t>
            </a:r>
            <a:r>
              <a:rPr lang="en-US" sz="1200" dirty="0"/>
              <a:t>, </a:t>
            </a:r>
            <a:r>
              <a:rPr lang="en-US" sz="1200" dirty="0" err="1"/>
              <a:t>bcpuj</a:t>
            </a:r>
            <a:r>
              <a:rPr lang="id-ID" sz="1200" dirty="0"/>
              <a:t>f=19</a:t>
            </a:r>
            <a:r>
              <a:rPr lang="en-US" sz="1200" dirty="0"/>
              <a:t>, n=21, </a:t>
            </a:r>
            <a:r>
              <a:rPr lang="en-US" sz="1200" dirty="0" err="1"/>
              <a:t>gk</a:t>
            </a:r>
            <a:r>
              <a:rPr lang="en-US" sz="1200" dirty="0"/>
              <a:t>=</a:t>
            </a:r>
            <a:r>
              <a:rPr lang="id-ID" sz="1200" dirty="0"/>
              <a:t>22</a:t>
            </a:r>
            <a:r>
              <a:rPr lang="en-US" sz="1200" dirty="0"/>
              <a:t>, a=24, </a:t>
            </a:r>
            <a:r>
              <a:rPr lang="id-ID" sz="1200" dirty="0"/>
              <a:t>‘ ’</a:t>
            </a:r>
            <a:r>
              <a:rPr lang="en-US" sz="1200" dirty="0"/>
              <a:t>=27 </a:t>
            </a:r>
            <a:endParaRPr lang="id-ID" sz="1200" dirty="0"/>
          </a:p>
          <a:p>
            <a:pPr>
              <a:buNone/>
            </a:pPr>
            <a:r>
              <a:rPr lang="en-US" sz="1200" dirty="0" smtClean="0"/>
              <a:t>e=15</a:t>
            </a:r>
            <a:r>
              <a:rPr lang="en-US" sz="1200" dirty="0"/>
              <a:t>, </a:t>
            </a:r>
            <a:r>
              <a:rPr lang="en-US" sz="1200" dirty="0" err="1"/>
              <a:t>rm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16</a:t>
            </a:r>
            <a:r>
              <a:rPr lang="en-US" sz="1200" dirty="0"/>
              <a:t>, </a:t>
            </a:r>
            <a:r>
              <a:rPr lang="en-US" sz="1200" dirty="0" err="1"/>
              <a:t>tyi</a:t>
            </a:r>
            <a:r>
              <a:rPr lang="en-US" sz="1200" dirty="0"/>
              <a:t>=</a:t>
            </a:r>
            <a:r>
              <a:rPr lang="id-ID" sz="1200" dirty="0"/>
              <a:t>17</a:t>
            </a:r>
            <a:r>
              <a:rPr lang="en-US" sz="1200" dirty="0"/>
              <a:t>, </a:t>
            </a:r>
            <a:r>
              <a:rPr lang="en-US" sz="1200" dirty="0" err="1"/>
              <a:t>bcpuj</a:t>
            </a:r>
            <a:r>
              <a:rPr lang="id-ID" sz="1200" dirty="0"/>
              <a:t>f=19</a:t>
            </a:r>
            <a:r>
              <a:rPr lang="en-US" sz="1200" dirty="0"/>
              <a:t>, n=21, </a:t>
            </a:r>
            <a:r>
              <a:rPr lang="en-US" sz="1200" dirty="0" err="1"/>
              <a:t>gk</a:t>
            </a:r>
            <a:r>
              <a:rPr lang="en-US" sz="1200" dirty="0"/>
              <a:t>=</a:t>
            </a:r>
            <a:r>
              <a:rPr lang="id-ID" sz="1200" dirty="0"/>
              <a:t>22</a:t>
            </a:r>
            <a:r>
              <a:rPr lang="en-US" sz="1200" dirty="0"/>
              <a:t>, a=24, </a:t>
            </a:r>
            <a:r>
              <a:rPr lang="en-US" sz="1200" dirty="0" err="1"/>
              <a:t>dhsl</a:t>
            </a:r>
            <a:r>
              <a:rPr lang="en-US" sz="1200" dirty="0"/>
              <a:t>=</a:t>
            </a:r>
            <a:r>
              <a:rPr lang="id-ID" sz="1200" dirty="0"/>
              <a:t>25</a:t>
            </a:r>
            <a:r>
              <a:rPr lang="en-US" sz="1200" dirty="0"/>
              <a:t>, </a:t>
            </a:r>
            <a:r>
              <a:rPr lang="id-ID" sz="1200" dirty="0"/>
              <a:t>‘ ’</a:t>
            </a:r>
            <a:r>
              <a:rPr lang="en-US" sz="1200" dirty="0"/>
              <a:t>=27 </a:t>
            </a:r>
            <a:endParaRPr lang="id-ID" sz="1200" dirty="0"/>
          </a:p>
          <a:p>
            <a:pPr>
              <a:buNone/>
            </a:pPr>
            <a:r>
              <a:rPr lang="en-US" sz="1200" dirty="0" err="1" smtClean="0"/>
              <a:t>tyi</a:t>
            </a:r>
            <a:r>
              <a:rPr lang="en-US" sz="1200" dirty="0" smtClean="0"/>
              <a:t>=</a:t>
            </a:r>
            <a:r>
              <a:rPr lang="id-ID" sz="1200" dirty="0"/>
              <a:t>17</a:t>
            </a:r>
            <a:r>
              <a:rPr lang="en-US" sz="1200" dirty="0"/>
              <a:t>, </a:t>
            </a:r>
            <a:r>
              <a:rPr lang="en-US" sz="1200" dirty="0" err="1"/>
              <a:t>bcpuj</a:t>
            </a:r>
            <a:r>
              <a:rPr lang="id-ID" sz="1200" dirty="0"/>
              <a:t>f=19</a:t>
            </a:r>
            <a:r>
              <a:rPr lang="en-US" sz="1200" dirty="0"/>
              <a:t>, n=21, </a:t>
            </a:r>
            <a:r>
              <a:rPr lang="en-US" sz="1200" dirty="0" err="1"/>
              <a:t>gk</a:t>
            </a:r>
            <a:r>
              <a:rPr lang="en-US" sz="1200" dirty="0"/>
              <a:t>=</a:t>
            </a:r>
            <a:r>
              <a:rPr lang="id-ID" sz="1200" dirty="0"/>
              <a:t>22</a:t>
            </a:r>
            <a:r>
              <a:rPr lang="en-US" sz="1200" dirty="0"/>
              <a:t>, a=24, </a:t>
            </a:r>
            <a:r>
              <a:rPr lang="en-US" sz="1200" dirty="0" err="1"/>
              <a:t>dhsl</a:t>
            </a:r>
            <a:r>
              <a:rPr lang="en-US" sz="1200" dirty="0"/>
              <a:t>=</a:t>
            </a:r>
            <a:r>
              <a:rPr lang="id-ID" sz="1200" dirty="0"/>
              <a:t>25</a:t>
            </a:r>
            <a:r>
              <a:rPr lang="en-US" sz="1200" dirty="0"/>
              <a:t>, </a:t>
            </a:r>
            <a:r>
              <a:rPr lang="id-ID" sz="1200" dirty="0"/>
              <a:t>‘ ’</a:t>
            </a:r>
            <a:r>
              <a:rPr lang="en-US" sz="1200" dirty="0"/>
              <a:t>=27</a:t>
            </a:r>
            <a:r>
              <a:rPr lang="id-ID" sz="1200" dirty="0"/>
              <a:t>, </a:t>
            </a:r>
            <a:r>
              <a:rPr lang="en-US" sz="1200" dirty="0" err="1"/>
              <a:t>erm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31</a:t>
            </a:r>
            <a:r>
              <a:rPr lang="en-US" sz="1200" dirty="0"/>
              <a:t>, </a:t>
            </a:r>
            <a:endParaRPr lang="id-ID" sz="1200" dirty="0"/>
          </a:p>
          <a:p>
            <a:pPr>
              <a:buNone/>
            </a:pPr>
            <a:r>
              <a:rPr lang="en-US" sz="1200" dirty="0" smtClean="0"/>
              <a:t>n=21</a:t>
            </a:r>
            <a:r>
              <a:rPr lang="en-US" sz="1200" dirty="0"/>
              <a:t>, </a:t>
            </a:r>
            <a:r>
              <a:rPr lang="en-US" sz="1200" dirty="0" err="1"/>
              <a:t>gk</a:t>
            </a:r>
            <a:r>
              <a:rPr lang="en-US" sz="1200" dirty="0"/>
              <a:t>=</a:t>
            </a:r>
            <a:r>
              <a:rPr lang="id-ID" sz="1200" dirty="0"/>
              <a:t>22</a:t>
            </a:r>
            <a:r>
              <a:rPr lang="en-US" sz="1200" dirty="0"/>
              <a:t>, a=24, </a:t>
            </a:r>
            <a:r>
              <a:rPr lang="en-US" sz="1200" dirty="0" err="1"/>
              <a:t>dhsl</a:t>
            </a:r>
            <a:r>
              <a:rPr lang="en-US" sz="1200" dirty="0"/>
              <a:t>=</a:t>
            </a:r>
            <a:r>
              <a:rPr lang="id-ID" sz="1200" dirty="0"/>
              <a:t>25</a:t>
            </a:r>
            <a:r>
              <a:rPr lang="en-US" sz="1200" dirty="0"/>
              <a:t>, </a:t>
            </a:r>
            <a:r>
              <a:rPr lang="id-ID" sz="1200" dirty="0"/>
              <a:t>‘ ’</a:t>
            </a:r>
            <a:r>
              <a:rPr lang="en-US" sz="1200" dirty="0"/>
              <a:t>=27</a:t>
            </a:r>
            <a:r>
              <a:rPr lang="id-ID" sz="1200" dirty="0"/>
              <a:t>, </a:t>
            </a:r>
            <a:r>
              <a:rPr lang="en-US" sz="1200" dirty="0" err="1"/>
              <a:t>erm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31</a:t>
            </a:r>
            <a:r>
              <a:rPr lang="en-US" sz="1200" dirty="0"/>
              <a:t>, </a:t>
            </a:r>
            <a:r>
              <a:rPr lang="en-US" sz="1200" dirty="0" err="1"/>
              <a:t>tyibcpuj</a:t>
            </a:r>
            <a:r>
              <a:rPr lang="id-ID" sz="1200" dirty="0"/>
              <a:t>f=36</a:t>
            </a:r>
            <a:r>
              <a:rPr lang="en-US" sz="1200" dirty="0"/>
              <a:t>,</a:t>
            </a:r>
            <a:endParaRPr lang="id-ID" sz="1200" dirty="0"/>
          </a:p>
          <a:p>
            <a:pPr>
              <a:buNone/>
            </a:pPr>
            <a:r>
              <a:rPr lang="en-US" sz="1200" dirty="0" smtClean="0"/>
              <a:t>a=24</a:t>
            </a:r>
            <a:r>
              <a:rPr lang="en-US" sz="1200" dirty="0"/>
              <a:t>, </a:t>
            </a:r>
            <a:r>
              <a:rPr lang="en-US" sz="1200" dirty="0" err="1"/>
              <a:t>dhsl</a:t>
            </a:r>
            <a:r>
              <a:rPr lang="en-US" sz="1200" dirty="0"/>
              <a:t>=</a:t>
            </a:r>
            <a:r>
              <a:rPr lang="id-ID" sz="1200" dirty="0"/>
              <a:t>25</a:t>
            </a:r>
            <a:r>
              <a:rPr lang="en-US" sz="1200" dirty="0"/>
              <a:t>,</a:t>
            </a:r>
            <a:r>
              <a:rPr lang="id-ID" sz="1200" dirty="0"/>
              <a:t>‘ ’</a:t>
            </a:r>
            <a:r>
              <a:rPr lang="en-US" sz="1200" dirty="0"/>
              <a:t>=27</a:t>
            </a:r>
            <a:r>
              <a:rPr lang="id-ID" sz="1200" dirty="0"/>
              <a:t>, </a:t>
            </a:r>
            <a:r>
              <a:rPr lang="en-US" sz="1200" dirty="0" err="1"/>
              <a:t>erm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31</a:t>
            </a:r>
            <a:r>
              <a:rPr lang="en-US" sz="1200" dirty="0"/>
              <a:t>, </a:t>
            </a:r>
            <a:r>
              <a:rPr lang="en-US" sz="1200" dirty="0" err="1"/>
              <a:t>tyibcpuj</a:t>
            </a:r>
            <a:r>
              <a:rPr lang="id-ID" sz="1200" dirty="0"/>
              <a:t>f=36</a:t>
            </a:r>
            <a:r>
              <a:rPr lang="en-US" sz="1200" dirty="0"/>
              <a:t>, </a:t>
            </a:r>
            <a:r>
              <a:rPr lang="en-US" sz="1200" dirty="0" err="1"/>
              <a:t>ngk</a:t>
            </a:r>
            <a:r>
              <a:rPr lang="en-US" sz="1200" dirty="0"/>
              <a:t>=</a:t>
            </a:r>
            <a:r>
              <a:rPr lang="id-ID" sz="1200" dirty="0"/>
              <a:t>43</a:t>
            </a:r>
            <a:r>
              <a:rPr lang="en-US" sz="1200" dirty="0"/>
              <a:t>,</a:t>
            </a:r>
            <a:endParaRPr lang="id-ID" sz="1200" dirty="0"/>
          </a:p>
          <a:p>
            <a:pPr>
              <a:buNone/>
            </a:pPr>
            <a:r>
              <a:rPr lang="id-ID" sz="1200" dirty="0" smtClean="0"/>
              <a:t>‘ </a:t>
            </a:r>
            <a:r>
              <a:rPr lang="id-ID" sz="1200" dirty="0"/>
              <a:t>’</a:t>
            </a:r>
            <a:r>
              <a:rPr lang="en-US" sz="1200" dirty="0"/>
              <a:t>=27</a:t>
            </a:r>
            <a:r>
              <a:rPr lang="id-ID" sz="1200" dirty="0"/>
              <a:t>, </a:t>
            </a:r>
            <a:r>
              <a:rPr lang="en-US" sz="1200" dirty="0" err="1"/>
              <a:t>erm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31</a:t>
            </a:r>
            <a:r>
              <a:rPr lang="en-US" sz="1200" dirty="0"/>
              <a:t>, </a:t>
            </a:r>
            <a:r>
              <a:rPr lang="en-US" sz="1200" dirty="0" err="1"/>
              <a:t>tyibcpuj</a:t>
            </a:r>
            <a:r>
              <a:rPr lang="id-ID" sz="1200" dirty="0"/>
              <a:t>f=36</a:t>
            </a:r>
            <a:r>
              <a:rPr lang="en-US" sz="1200" dirty="0"/>
              <a:t>, </a:t>
            </a:r>
            <a:r>
              <a:rPr lang="en-US" sz="1200" dirty="0" err="1"/>
              <a:t>ngk</a:t>
            </a:r>
            <a:r>
              <a:rPr lang="en-US" sz="1200" dirty="0"/>
              <a:t>=</a:t>
            </a:r>
            <a:r>
              <a:rPr lang="id-ID" sz="1200" dirty="0"/>
              <a:t>43</a:t>
            </a:r>
            <a:r>
              <a:rPr lang="en-US" sz="1200" dirty="0"/>
              <a:t>, </a:t>
            </a:r>
            <a:r>
              <a:rPr lang="en-US" sz="1200" dirty="0" err="1"/>
              <a:t>adhsl</a:t>
            </a:r>
            <a:r>
              <a:rPr lang="en-US" sz="1200" dirty="0"/>
              <a:t>=</a:t>
            </a:r>
            <a:r>
              <a:rPr lang="id-ID" sz="1200" dirty="0"/>
              <a:t>49</a:t>
            </a:r>
            <a:r>
              <a:rPr lang="en-US" sz="1200" dirty="0"/>
              <a:t>,</a:t>
            </a:r>
            <a:endParaRPr lang="id-ID" sz="1200" dirty="0"/>
          </a:p>
          <a:p>
            <a:pPr>
              <a:buNone/>
            </a:pPr>
            <a:r>
              <a:rPr lang="en-US" sz="1200" dirty="0" err="1" smtClean="0"/>
              <a:t>tyibcpuj</a:t>
            </a:r>
            <a:r>
              <a:rPr lang="id-ID" sz="1200" dirty="0"/>
              <a:t>f=36</a:t>
            </a:r>
            <a:r>
              <a:rPr lang="en-US" sz="1200" dirty="0"/>
              <a:t>, </a:t>
            </a:r>
            <a:r>
              <a:rPr lang="en-US" sz="1200" dirty="0" err="1"/>
              <a:t>ngk</a:t>
            </a:r>
            <a:r>
              <a:rPr lang="en-US" sz="1200" dirty="0"/>
              <a:t>=</a:t>
            </a:r>
            <a:r>
              <a:rPr lang="id-ID" sz="1200" dirty="0"/>
              <a:t>43</a:t>
            </a:r>
            <a:r>
              <a:rPr lang="en-US" sz="1200" dirty="0"/>
              <a:t>, </a:t>
            </a:r>
            <a:r>
              <a:rPr lang="en-US" sz="1200" dirty="0" err="1"/>
              <a:t>adhsl</a:t>
            </a:r>
            <a:r>
              <a:rPr lang="en-US" sz="1200" dirty="0"/>
              <a:t>=</a:t>
            </a:r>
            <a:r>
              <a:rPr lang="id-ID" sz="1200" dirty="0"/>
              <a:t>49</a:t>
            </a:r>
            <a:r>
              <a:rPr lang="en-US" sz="1200" dirty="0"/>
              <a:t>, </a:t>
            </a:r>
            <a:r>
              <a:rPr lang="id-ID" sz="1200" dirty="0"/>
              <a:t>‘ ’</a:t>
            </a:r>
            <a:r>
              <a:rPr lang="en-US" sz="1200" dirty="0" err="1"/>
              <a:t>erm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58</a:t>
            </a:r>
            <a:r>
              <a:rPr lang="en-US" sz="1200" dirty="0"/>
              <a:t>,</a:t>
            </a:r>
            <a:endParaRPr lang="id-ID" sz="1200" dirty="0"/>
          </a:p>
          <a:p>
            <a:pPr>
              <a:buNone/>
            </a:pPr>
            <a:r>
              <a:rPr lang="en-US" sz="1200" dirty="0" err="1" smtClean="0"/>
              <a:t>adhsl</a:t>
            </a:r>
            <a:r>
              <a:rPr lang="en-US" sz="1200" dirty="0" smtClean="0"/>
              <a:t>=</a:t>
            </a:r>
            <a:r>
              <a:rPr lang="id-ID" sz="1200" dirty="0"/>
              <a:t>49</a:t>
            </a:r>
            <a:r>
              <a:rPr lang="en-US" sz="1200" dirty="0"/>
              <a:t>,</a:t>
            </a:r>
            <a:r>
              <a:rPr lang="id-ID" sz="1200" dirty="0"/>
              <a:t> ‘ ’</a:t>
            </a:r>
            <a:r>
              <a:rPr lang="en-US" sz="1200" dirty="0" err="1"/>
              <a:t>erm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58</a:t>
            </a:r>
            <a:r>
              <a:rPr lang="en-US" sz="1200" dirty="0"/>
              <a:t>, </a:t>
            </a:r>
            <a:r>
              <a:rPr lang="en-US" sz="1200" dirty="0" err="1"/>
              <a:t>tyibcpuj</a:t>
            </a:r>
            <a:r>
              <a:rPr lang="id-ID" sz="1200" dirty="0"/>
              <a:t>f</a:t>
            </a:r>
            <a:r>
              <a:rPr lang="en-US" sz="1200" dirty="0" err="1"/>
              <a:t>ngk</a:t>
            </a:r>
            <a:r>
              <a:rPr lang="en-US" sz="1200" dirty="0"/>
              <a:t>=</a:t>
            </a:r>
            <a:r>
              <a:rPr lang="id-ID" sz="1200" dirty="0"/>
              <a:t>79</a:t>
            </a:r>
            <a:r>
              <a:rPr lang="en-US" sz="1200" dirty="0"/>
              <a:t>,</a:t>
            </a:r>
            <a:endParaRPr lang="id-ID" sz="1200" dirty="0"/>
          </a:p>
          <a:p>
            <a:pPr>
              <a:buNone/>
            </a:pPr>
            <a:r>
              <a:rPr lang="en-US" sz="1200" dirty="0" err="1" smtClean="0"/>
              <a:t>tyibcpuj</a:t>
            </a:r>
            <a:r>
              <a:rPr lang="id-ID" sz="1200" dirty="0"/>
              <a:t>f</a:t>
            </a:r>
            <a:r>
              <a:rPr lang="en-US" sz="1200" dirty="0" err="1"/>
              <a:t>ngk</a:t>
            </a:r>
            <a:r>
              <a:rPr lang="en-US" sz="1200" dirty="0"/>
              <a:t>=</a:t>
            </a:r>
            <a:r>
              <a:rPr lang="id-ID" sz="1200" dirty="0"/>
              <a:t>79</a:t>
            </a:r>
            <a:r>
              <a:rPr lang="en-US" sz="1200" dirty="0"/>
              <a:t>, </a:t>
            </a:r>
            <a:r>
              <a:rPr lang="en-US" sz="1200" dirty="0" err="1"/>
              <a:t>adhsl</a:t>
            </a:r>
            <a:r>
              <a:rPr lang="id-ID" sz="1200" dirty="0"/>
              <a:t>‘ ’</a:t>
            </a:r>
            <a:r>
              <a:rPr lang="en-US" sz="1200" dirty="0" err="1"/>
              <a:t>erm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107</a:t>
            </a:r>
            <a:r>
              <a:rPr lang="en-US" sz="1200" dirty="0"/>
              <a:t>, </a:t>
            </a:r>
            <a:endParaRPr lang="id-ID" sz="1200" dirty="0"/>
          </a:p>
          <a:p>
            <a:pPr>
              <a:buNone/>
            </a:pPr>
            <a:r>
              <a:rPr lang="en-US" sz="1200" dirty="0" err="1" smtClean="0"/>
              <a:t>tyibcpuj</a:t>
            </a:r>
            <a:r>
              <a:rPr lang="id-ID" sz="1200" dirty="0"/>
              <a:t>f</a:t>
            </a:r>
            <a:r>
              <a:rPr lang="en-US" sz="1200" dirty="0" err="1"/>
              <a:t>ngkadhsl</a:t>
            </a:r>
            <a:r>
              <a:rPr lang="id-ID" sz="1200" dirty="0"/>
              <a:t>‘ ’</a:t>
            </a:r>
            <a:r>
              <a:rPr lang="en-US" sz="1200" dirty="0" err="1"/>
              <a:t>erm</a:t>
            </a:r>
            <a:r>
              <a:rPr lang="id-ID" sz="1200" dirty="0"/>
              <a:t>o</a:t>
            </a:r>
            <a:r>
              <a:rPr lang="en-US" sz="1200" dirty="0"/>
              <a:t>=</a:t>
            </a:r>
            <a:r>
              <a:rPr lang="id-ID" sz="1200" dirty="0"/>
              <a:t>186</a:t>
            </a:r>
            <a:r>
              <a:rPr lang="en-US" sz="1200" dirty="0"/>
              <a:t>,</a:t>
            </a:r>
            <a:endParaRPr lang="id-ID" sz="1200" dirty="0"/>
          </a:p>
          <a:p>
            <a:pPr>
              <a:buNone/>
            </a:pPr>
            <a:r>
              <a:rPr lang="id-ID" sz="1200" b="1" dirty="0" smtClean="0"/>
              <a:t>((((</a:t>
            </a:r>
            <a:r>
              <a:rPr lang="en-US" sz="1200" b="1" dirty="0"/>
              <a:t>t</a:t>
            </a:r>
            <a:r>
              <a:rPr lang="id-ID" sz="1200" b="1" dirty="0"/>
              <a:t>-</a:t>
            </a:r>
            <a:r>
              <a:rPr lang="en-US" sz="1200" b="1" dirty="0"/>
              <a:t>y</a:t>
            </a:r>
            <a:r>
              <a:rPr lang="id-ID" sz="1200" b="1" dirty="0"/>
              <a:t>)-</a:t>
            </a:r>
            <a:r>
              <a:rPr lang="en-US" sz="1200" b="1" dirty="0" err="1"/>
              <a:t>i</a:t>
            </a:r>
            <a:r>
              <a:rPr lang="id-ID" sz="1200" b="1" dirty="0"/>
              <a:t>)-(((</a:t>
            </a:r>
            <a:r>
              <a:rPr lang="en-US" sz="1200" b="1" dirty="0"/>
              <a:t>b</a:t>
            </a:r>
            <a:r>
              <a:rPr lang="id-ID" sz="1200" b="1" dirty="0"/>
              <a:t>-</a:t>
            </a:r>
            <a:r>
              <a:rPr lang="en-US" sz="1200" b="1" dirty="0"/>
              <a:t>c</a:t>
            </a:r>
            <a:r>
              <a:rPr lang="id-ID" sz="1200" b="1" dirty="0"/>
              <a:t>)-</a:t>
            </a:r>
            <a:r>
              <a:rPr lang="en-US" sz="1200" b="1" dirty="0"/>
              <a:t>p</a:t>
            </a:r>
            <a:r>
              <a:rPr lang="id-ID" sz="1200" b="1" dirty="0"/>
              <a:t>)-(</a:t>
            </a:r>
            <a:r>
              <a:rPr lang="en-US" sz="1200" b="1" dirty="0"/>
              <a:t>u</a:t>
            </a:r>
            <a:r>
              <a:rPr lang="id-ID" sz="1200" b="1" dirty="0"/>
              <a:t>-(</a:t>
            </a:r>
            <a:r>
              <a:rPr lang="en-US" sz="1200" b="1" dirty="0"/>
              <a:t>j</a:t>
            </a:r>
            <a:r>
              <a:rPr lang="id-ID" sz="1200" b="1" dirty="0"/>
              <a:t>-f))))-(</a:t>
            </a:r>
            <a:r>
              <a:rPr lang="en-US" sz="1200" b="1" dirty="0"/>
              <a:t>n</a:t>
            </a:r>
            <a:r>
              <a:rPr lang="id-ID" sz="1200" b="1" dirty="0"/>
              <a:t>-(</a:t>
            </a:r>
            <a:r>
              <a:rPr lang="en-US" sz="1200" b="1" dirty="0"/>
              <a:t>g</a:t>
            </a:r>
            <a:r>
              <a:rPr lang="id-ID" sz="1200" b="1" dirty="0"/>
              <a:t>-</a:t>
            </a:r>
            <a:r>
              <a:rPr lang="en-US" sz="1200" b="1" dirty="0"/>
              <a:t>k</a:t>
            </a:r>
            <a:r>
              <a:rPr lang="id-ID" sz="1200" b="1" dirty="0"/>
              <a:t>)))-((</a:t>
            </a:r>
            <a:r>
              <a:rPr lang="en-US" sz="1200" b="1" dirty="0"/>
              <a:t>a</a:t>
            </a:r>
            <a:r>
              <a:rPr lang="id-ID" sz="1200" b="1" dirty="0"/>
              <a:t>-(</a:t>
            </a:r>
            <a:r>
              <a:rPr lang="en-US" sz="1200" b="1" dirty="0"/>
              <a:t>d</a:t>
            </a:r>
            <a:r>
              <a:rPr lang="id-ID" sz="1200" b="1" dirty="0"/>
              <a:t>-((</a:t>
            </a:r>
            <a:r>
              <a:rPr lang="en-US" sz="1200" b="1" dirty="0"/>
              <a:t>h</a:t>
            </a:r>
            <a:r>
              <a:rPr lang="id-ID" sz="1200" b="1" dirty="0"/>
              <a:t>-</a:t>
            </a:r>
            <a:r>
              <a:rPr lang="en-US" sz="1200" b="1" dirty="0"/>
              <a:t>s</a:t>
            </a:r>
            <a:r>
              <a:rPr lang="id-ID" sz="1200" b="1" dirty="0"/>
              <a:t>)-</a:t>
            </a:r>
            <a:r>
              <a:rPr lang="en-US" sz="1200" b="1" dirty="0"/>
              <a:t>l</a:t>
            </a:r>
            <a:r>
              <a:rPr lang="id-ID" sz="1200" b="1" dirty="0"/>
              <a:t>)))-(‘ ’-(</a:t>
            </a:r>
            <a:r>
              <a:rPr lang="en-US" sz="1200" b="1" dirty="0"/>
              <a:t>e</a:t>
            </a:r>
            <a:r>
              <a:rPr lang="id-ID" sz="1200" b="1" dirty="0"/>
              <a:t>-(</a:t>
            </a:r>
            <a:r>
              <a:rPr lang="en-US" sz="1200" b="1" dirty="0"/>
              <a:t>r</a:t>
            </a:r>
            <a:r>
              <a:rPr lang="id-ID" sz="1200" b="1" dirty="0"/>
              <a:t>-(</a:t>
            </a:r>
            <a:r>
              <a:rPr lang="en-US" sz="1200" b="1" dirty="0"/>
              <a:t>m</a:t>
            </a:r>
            <a:r>
              <a:rPr lang="id-ID" sz="1200" b="1" dirty="0"/>
              <a:t>-o)))))</a:t>
            </a:r>
            <a:endParaRPr lang="id-ID" sz="1200" dirty="0"/>
          </a:p>
          <a:p>
            <a:pPr>
              <a:buNone/>
            </a:pPr>
            <a:endParaRPr lang="id-ID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590</Words>
  <Application>Microsoft Office PowerPoint</Application>
  <PresentationFormat>On-screen Show (4:3)</PresentationFormat>
  <Paragraphs>216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Latihan Algoritma Greedy</vt:lpstr>
      <vt:lpstr>Soal 1: Pemilihan aktifitas dgn deadline</vt:lpstr>
      <vt:lpstr>Jawaban Soal 1</vt:lpstr>
      <vt:lpstr>Algoritma Greedy: O(n log n) + O(n)</vt:lpstr>
      <vt:lpstr>Algoritma Greedy: O(n2)</vt:lpstr>
      <vt:lpstr>Exhaustive Search: O(n.2n)</vt:lpstr>
      <vt:lpstr>Soal 2</vt:lpstr>
      <vt:lpstr>Pohon Huffman</vt:lpstr>
      <vt:lpstr>Pembentukan pohon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Algoritma Greedy</dc:title>
  <dc:creator>Masayu Leylia Khodra</dc:creator>
  <cp:lastModifiedBy>Masayu Leylia Khodra</cp:lastModifiedBy>
  <cp:revision>4</cp:revision>
  <dcterms:created xsi:type="dcterms:W3CDTF">2014-02-12T02:12:41Z</dcterms:created>
  <dcterms:modified xsi:type="dcterms:W3CDTF">2014-02-12T03:23:01Z</dcterms:modified>
</cp:coreProperties>
</file>